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4"/>
  </p:notesMasterIdLst>
  <p:handoutMasterIdLst>
    <p:handoutMasterId r:id="rId35"/>
  </p:handoutMasterIdLst>
  <p:sldIdLst>
    <p:sldId id="256" r:id="rId6"/>
    <p:sldId id="558" r:id="rId7"/>
    <p:sldId id="561" r:id="rId8"/>
    <p:sldId id="565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84" r:id="rId17"/>
    <p:sldId id="585" r:id="rId18"/>
    <p:sldId id="586" r:id="rId19"/>
    <p:sldId id="587" r:id="rId20"/>
    <p:sldId id="580" r:id="rId21"/>
    <p:sldId id="588" r:id="rId22"/>
    <p:sldId id="601" r:id="rId23"/>
    <p:sldId id="556" r:id="rId24"/>
    <p:sldId id="559" r:id="rId25"/>
    <p:sldId id="551" r:id="rId26"/>
    <p:sldId id="589" r:id="rId27"/>
    <p:sldId id="598" r:id="rId28"/>
    <p:sldId id="599" r:id="rId29"/>
    <p:sldId id="602" r:id="rId30"/>
    <p:sldId id="563" r:id="rId31"/>
    <p:sldId id="600" r:id="rId32"/>
    <p:sldId id="562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480" userDrawn="1">
          <p15:clr>
            <a:srgbClr val="A4A3A4"/>
          </p15:clr>
        </p15:guide>
        <p15:guide id="4" pos="2376" userDrawn="1">
          <p15:clr>
            <a:srgbClr val="A4A3A4"/>
          </p15:clr>
        </p15:guide>
        <p15:guide id="5" pos="5112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  <p15:guide id="7" orient="horz" pos="4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D9E7FF"/>
    <a:srgbClr val="C5EEFF"/>
    <a:srgbClr val="74839F"/>
    <a:srgbClr val="B0CFE5"/>
    <a:srgbClr val="E5EFF6"/>
    <a:srgbClr val="E5F5FC"/>
    <a:srgbClr val="19468E"/>
    <a:srgbClr val="194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94599" autoAdjust="0"/>
  </p:normalViewPr>
  <p:slideViewPr>
    <p:cSldViewPr snapToGrid="0" showGuides="1">
      <p:cViewPr>
        <p:scale>
          <a:sx n="91" d="100"/>
          <a:sy n="91" d="100"/>
        </p:scale>
        <p:origin x="1456" y="640"/>
      </p:cViewPr>
      <p:guideLst>
        <p:guide pos="3840"/>
        <p:guide orient="horz" pos="480"/>
        <p:guide pos="2376"/>
        <p:guide pos="5112"/>
        <p:guide orient="horz" pos="720"/>
        <p:guide orient="horz" pos="471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howGuides="1">
      <p:cViewPr varScale="1">
        <p:scale>
          <a:sx n="86" d="100"/>
          <a:sy n="86" d="100"/>
        </p:scale>
        <p:origin x="26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required for learning</c:v>
                </c:pt>
              </c:strCache>
            </c:strRef>
          </c:tx>
          <c:explosion val="1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Presentation</c:v>
                </c:pt>
                <c:pt idx="1">
                  <c:v>Technology</c:v>
                </c:pt>
                <c:pt idx="2">
                  <c:v>Concepts</c:v>
                </c:pt>
                <c:pt idx="3">
                  <c:v>Explanation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10.2</c:v>
                </c:pt>
                <c:pt idx="1">
                  <c:v>1.5</c:v>
                </c:pt>
                <c:pt idx="2">
                  <c:v>1.4</c:v>
                </c:pt>
                <c:pt idx="3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2"/>
        <c:holeSize val="62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alpha val="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102D5-128A-E540-9DD3-597227396E90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8E2FAB-2E5A-0E4E-80EC-49E47F90BC1F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3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en-US" sz="18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Train Data</a:t>
          </a:r>
        </a:p>
        <a:p>
          <a:pPr algn="l"/>
          <a:r>
            <a:rPr lang="en-US" sz="16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(Class=0,1)</a:t>
          </a:r>
          <a:endParaRPr lang="en-US" sz="1600" dirty="0">
            <a:solidFill>
              <a:schemeClr val="accent2">
                <a:lumMod val="75000"/>
              </a:schemeClr>
            </a:solidFill>
            <a:latin typeface="+mj-lt"/>
          </a:endParaRPr>
        </a:p>
      </dgm:t>
    </dgm:pt>
    <dgm:pt modelId="{22B5AF3F-FC9E-4545-A4B3-B650B0C65372}" type="parTrans" cxnId="{FD789728-7F77-7945-B8FD-472B5C1093FC}">
      <dgm:prSet/>
      <dgm:spPr/>
      <dgm:t>
        <a:bodyPr/>
        <a:lstStyle/>
        <a:p>
          <a:endParaRPr lang="en-US"/>
        </a:p>
      </dgm:t>
    </dgm:pt>
    <dgm:pt modelId="{3847AC5D-19D8-7F49-9DDC-02F5FD4E0591}" type="sibTrans" cxnId="{FD789728-7F77-7945-B8FD-472B5C1093FC}">
      <dgm:prSet/>
      <dgm:spPr/>
      <dgm:t>
        <a:bodyPr/>
        <a:lstStyle/>
        <a:p>
          <a:endParaRPr lang="en-US"/>
        </a:p>
      </dgm:t>
    </dgm:pt>
    <dgm:pt modelId="{C193DF7A-5D2C-E04E-BA94-A4D2195C857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1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rPr>
            <a:t>Test Data</a:t>
          </a:r>
          <a:endParaRPr lang="en-US" sz="1800" dirty="0">
            <a:solidFill>
              <a:schemeClr val="accent2">
                <a:lumMod val="60000"/>
                <a:lumOff val="40000"/>
              </a:schemeClr>
            </a:solidFill>
            <a:latin typeface="+mj-lt"/>
          </a:endParaRPr>
        </a:p>
      </dgm:t>
    </dgm:pt>
    <dgm:pt modelId="{710DDFFE-2F67-FA40-BCAB-94D0D68707D2}" type="parTrans" cxnId="{765DA1DF-8D00-5C41-910E-6D301195390F}">
      <dgm:prSet/>
      <dgm:spPr/>
      <dgm:t>
        <a:bodyPr/>
        <a:lstStyle/>
        <a:p>
          <a:endParaRPr lang="en-US"/>
        </a:p>
      </dgm:t>
    </dgm:pt>
    <dgm:pt modelId="{2073284A-386A-3548-8D4B-B4EECEA3B96F}" type="sibTrans" cxnId="{765DA1DF-8D00-5C41-910E-6D301195390F}">
      <dgm:prSet/>
      <dgm:spPr/>
      <dgm:t>
        <a:bodyPr/>
        <a:lstStyle/>
        <a:p>
          <a:endParaRPr lang="en-US"/>
        </a:p>
      </dgm:t>
    </dgm:pt>
    <dgm:pt modelId="{3C03B5F0-9A72-E444-ABA5-C91A261C2313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Response Column name</a:t>
          </a:r>
          <a:endParaRPr lang="en-US" sz="1600" dirty="0">
            <a:latin typeface="+mj-lt"/>
          </a:endParaRPr>
        </a:p>
      </dgm:t>
    </dgm:pt>
    <dgm:pt modelId="{6B48A7AA-1C38-D24D-8582-56E0FA80C41F}" type="sibTrans" cxnId="{3E99B544-E39F-A64D-8915-4D197B6AD644}">
      <dgm:prSet/>
      <dgm:spPr/>
      <dgm:t>
        <a:bodyPr/>
        <a:lstStyle/>
        <a:p>
          <a:endParaRPr lang="en-US"/>
        </a:p>
      </dgm:t>
    </dgm:pt>
    <dgm:pt modelId="{2713EE4F-67A4-5E40-A251-022860840559}" type="parTrans" cxnId="{3E99B544-E39F-A64D-8915-4D197B6AD644}">
      <dgm:prSet/>
      <dgm:spPr/>
      <dgm:t>
        <a:bodyPr/>
        <a:lstStyle/>
        <a:p>
          <a:endParaRPr lang="en-US"/>
        </a:p>
      </dgm:t>
    </dgm:pt>
    <dgm:pt modelId="{CFE79874-BDB9-384B-920E-940DD21371B6}">
      <dgm:prSet custT="1"/>
      <dgm:spPr>
        <a:solidFill>
          <a:schemeClr val="bg2">
            <a:lumMod val="75000"/>
            <a:alpha val="72000"/>
          </a:schemeClr>
        </a:solidFill>
      </dgm:spPr>
      <dgm:t>
        <a:bodyPr/>
        <a:lstStyle/>
        <a:p>
          <a:r>
            <a:rPr lang="en-US" sz="1600" dirty="0" smtClean="0">
              <a:latin typeface="+mj-lt"/>
            </a:rPr>
            <a:t>Output processed by Tool</a:t>
          </a:r>
          <a:endParaRPr lang="en-US" sz="1600" dirty="0">
            <a:latin typeface="+mj-lt"/>
          </a:endParaRPr>
        </a:p>
      </dgm:t>
    </dgm:pt>
    <dgm:pt modelId="{5F0B0A04-5D9B-2746-800D-EE8CF53545C0}" type="parTrans" cxnId="{AA606871-A443-2841-BFB9-D125EC9D68C6}">
      <dgm:prSet/>
      <dgm:spPr/>
      <dgm:t>
        <a:bodyPr/>
        <a:lstStyle/>
        <a:p>
          <a:endParaRPr lang="en-US"/>
        </a:p>
      </dgm:t>
    </dgm:pt>
    <dgm:pt modelId="{0898B9E0-132C-EF4E-9E6D-DE7EEFCD9501}" type="sibTrans" cxnId="{AA606871-A443-2841-BFB9-D125EC9D68C6}">
      <dgm:prSet/>
      <dgm:spPr/>
      <dgm:t>
        <a:bodyPr/>
        <a:lstStyle/>
        <a:p>
          <a:endParaRPr lang="en-US"/>
        </a:p>
      </dgm:t>
    </dgm:pt>
    <dgm:pt modelId="{71117F41-C1E1-364D-9F8A-84F5B07BE9C2}" type="pres">
      <dgm:prSet presAssocID="{7F1102D5-128A-E540-9DD3-597227396E9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87D645-C840-CB4E-871B-E827FCF427CE}" type="pres">
      <dgm:prSet presAssocID="{7F1102D5-128A-E540-9DD3-597227396E90}" presName="ellipse" presStyleLbl="trBgShp" presStyleIdx="0" presStyleCnt="1"/>
      <dgm:spPr>
        <a:solidFill>
          <a:schemeClr val="accent6">
            <a:alpha val="9000"/>
          </a:schemeClr>
        </a:solidFill>
      </dgm:spPr>
    </dgm:pt>
    <dgm:pt modelId="{DC45315E-E8E6-0544-A84A-49D3F8B0A51C}" type="pres">
      <dgm:prSet presAssocID="{7F1102D5-128A-E540-9DD3-597227396E90}" presName="arrow1" presStyleLbl="fgShp" presStyleIdx="0" presStyleCnt="1" custAng="0" custScaleX="108200" custScaleY="82080" custLinFactNeighborX="-2260" custLinFactNeighborY="-32821"/>
      <dgm:spPr>
        <a:gradFill flip="none" rotWithShape="1">
          <a:gsLst>
            <a:gs pos="0">
              <a:schemeClr val="accent5">
                <a:lumMod val="67000"/>
              </a:schemeClr>
            </a:gs>
            <a:gs pos="45000">
              <a:schemeClr val="accent5">
                <a:lumMod val="45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solidFill>
            <a:schemeClr val="bg2">
              <a:lumMod val="10000"/>
            </a:schemeClr>
          </a:solidFill>
        </a:ln>
      </dgm:spPr>
    </dgm:pt>
    <dgm:pt modelId="{43BDF4B7-FEB4-6E47-9522-E6FE048A122B}" type="pres">
      <dgm:prSet presAssocID="{7F1102D5-128A-E540-9DD3-597227396E90}" presName="rectangle" presStyleLbl="revTx" presStyleIdx="0" presStyleCnt="1" custScaleY="40733" custLinFactNeighborX="0" custLinFactNeighborY="-411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6F774-3EC9-C440-9128-DBBDA56E6DF7}" type="pres">
      <dgm:prSet presAssocID="{C193DF7A-5D2C-E04E-BA94-A4D2195C8573}" presName="item1" presStyleLbl="node1" presStyleIdx="0" presStyleCnt="3" custScaleX="81511" custScaleY="72578" custLinFactNeighborX="-28000" custLinFactNeighborY="267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9B8F2-040A-0443-A248-CDE29F88D331}" type="pres">
      <dgm:prSet presAssocID="{3C03B5F0-9A72-E444-ABA5-C91A261C2313}" presName="item2" presStyleLbl="node1" presStyleIdx="1" presStyleCnt="3" custScaleX="71022" custScaleY="59533" custLinFactNeighborX="17089" custLinFactNeighborY="4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C769D-772D-2C47-84A6-5DA6508A82F7}" type="pres">
      <dgm:prSet presAssocID="{CFE79874-BDB9-384B-920E-940DD21371B6}" presName="item3" presStyleLbl="node1" presStyleIdx="2" presStyleCnt="3" custLinFactNeighborX="23521" custLinFactNeighborY="94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4479F-819F-D34B-9B90-3446D8A33B96}" type="pres">
      <dgm:prSet presAssocID="{7F1102D5-128A-E540-9DD3-597227396E90}" presName="funnel" presStyleLbl="trAlignAcc1" presStyleIdx="0" presStyleCnt="1"/>
      <dgm:spPr>
        <a:solidFill>
          <a:schemeClr val="accent6">
            <a:alpha val="35000"/>
          </a:schemeClr>
        </a:solidFill>
        <a:ln cap="rnd">
          <a:solidFill>
            <a:schemeClr val="accent6"/>
          </a:solidFill>
          <a:round/>
        </a:ln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</dgm:ptLst>
  <dgm:cxnLst>
    <dgm:cxn modelId="{313BA704-9D62-B14E-A8D0-0D8F575F6E6F}" type="presOf" srcId="{7F1102D5-128A-E540-9DD3-597227396E90}" destId="{71117F41-C1E1-364D-9F8A-84F5B07BE9C2}" srcOrd="0" destOrd="0" presId="urn:microsoft.com/office/officeart/2005/8/layout/funnel1"/>
    <dgm:cxn modelId="{AB4DA6DB-A8AE-9C47-9C3D-4071F2A1D74D}" type="presOf" srcId="{FD8E2FAB-2E5A-0E4E-80EC-49E47F90BC1F}" destId="{A2DC769D-772D-2C47-84A6-5DA6508A82F7}" srcOrd="0" destOrd="0" presId="urn:microsoft.com/office/officeart/2005/8/layout/funnel1"/>
    <dgm:cxn modelId="{FD789728-7F77-7945-B8FD-472B5C1093FC}" srcId="{7F1102D5-128A-E540-9DD3-597227396E90}" destId="{FD8E2FAB-2E5A-0E4E-80EC-49E47F90BC1F}" srcOrd="0" destOrd="0" parTransId="{22B5AF3F-FC9E-4545-A4B3-B650B0C65372}" sibTransId="{3847AC5D-19D8-7F49-9DDC-02F5FD4E0591}"/>
    <dgm:cxn modelId="{DB3188DC-64E4-B042-AD44-87FB6153A4D1}" type="presOf" srcId="{3C03B5F0-9A72-E444-ABA5-C91A261C2313}" destId="{4F96F774-3EC9-C440-9128-DBBDA56E6DF7}" srcOrd="0" destOrd="0" presId="urn:microsoft.com/office/officeart/2005/8/layout/funnel1"/>
    <dgm:cxn modelId="{765DA1DF-8D00-5C41-910E-6D301195390F}" srcId="{7F1102D5-128A-E540-9DD3-597227396E90}" destId="{C193DF7A-5D2C-E04E-BA94-A4D2195C8573}" srcOrd="1" destOrd="0" parTransId="{710DDFFE-2F67-FA40-BCAB-94D0D68707D2}" sibTransId="{2073284A-386A-3548-8D4B-B4EECEA3B96F}"/>
    <dgm:cxn modelId="{88441EB8-E9BC-CD48-BC63-E20991D2BBA1}" type="presOf" srcId="{C193DF7A-5D2C-E04E-BA94-A4D2195C8573}" destId="{7799B8F2-040A-0443-A248-CDE29F88D331}" srcOrd="0" destOrd="0" presId="urn:microsoft.com/office/officeart/2005/8/layout/funnel1"/>
    <dgm:cxn modelId="{DD5AB913-54A3-D245-9480-6BCB0F791B95}" type="presOf" srcId="{CFE79874-BDB9-384B-920E-940DD21371B6}" destId="{43BDF4B7-FEB4-6E47-9522-E6FE048A122B}" srcOrd="0" destOrd="0" presId="urn:microsoft.com/office/officeart/2005/8/layout/funnel1"/>
    <dgm:cxn modelId="{3E99B544-E39F-A64D-8915-4D197B6AD644}" srcId="{7F1102D5-128A-E540-9DD3-597227396E90}" destId="{3C03B5F0-9A72-E444-ABA5-C91A261C2313}" srcOrd="2" destOrd="0" parTransId="{2713EE4F-67A4-5E40-A251-022860840559}" sibTransId="{6B48A7AA-1C38-D24D-8582-56E0FA80C41F}"/>
    <dgm:cxn modelId="{AA606871-A443-2841-BFB9-D125EC9D68C6}" srcId="{7F1102D5-128A-E540-9DD3-597227396E90}" destId="{CFE79874-BDB9-384B-920E-940DD21371B6}" srcOrd="3" destOrd="0" parTransId="{5F0B0A04-5D9B-2746-800D-EE8CF53545C0}" sibTransId="{0898B9E0-132C-EF4E-9E6D-DE7EEFCD9501}"/>
    <dgm:cxn modelId="{35189345-AEC6-E44C-9AC5-B72CDB263C0A}" type="presParOf" srcId="{71117F41-C1E1-364D-9F8A-84F5B07BE9C2}" destId="{2B87D645-C840-CB4E-871B-E827FCF427CE}" srcOrd="0" destOrd="0" presId="urn:microsoft.com/office/officeart/2005/8/layout/funnel1"/>
    <dgm:cxn modelId="{072E381F-80E6-1D40-AAC6-0C46298822AF}" type="presParOf" srcId="{71117F41-C1E1-364D-9F8A-84F5B07BE9C2}" destId="{DC45315E-E8E6-0544-A84A-49D3F8B0A51C}" srcOrd="1" destOrd="0" presId="urn:microsoft.com/office/officeart/2005/8/layout/funnel1"/>
    <dgm:cxn modelId="{7CF1149D-EF1A-F74C-9D93-C4D8AAC666C3}" type="presParOf" srcId="{71117F41-C1E1-364D-9F8A-84F5B07BE9C2}" destId="{43BDF4B7-FEB4-6E47-9522-E6FE048A122B}" srcOrd="2" destOrd="0" presId="urn:microsoft.com/office/officeart/2005/8/layout/funnel1"/>
    <dgm:cxn modelId="{708D4859-D5BC-C14C-A1EA-80AAF8AF82E2}" type="presParOf" srcId="{71117F41-C1E1-364D-9F8A-84F5B07BE9C2}" destId="{4F96F774-3EC9-C440-9128-DBBDA56E6DF7}" srcOrd="3" destOrd="0" presId="urn:microsoft.com/office/officeart/2005/8/layout/funnel1"/>
    <dgm:cxn modelId="{AF2A5511-EB04-6844-8E3D-ED1F85F549DA}" type="presParOf" srcId="{71117F41-C1E1-364D-9F8A-84F5B07BE9C2}" destId="{7799B8F2-040A-0443-A248-CDE29F88D331}" srcOrd="4" destOrd="0" presId="urn:microsoft.com/office/officeart/2005/8/layout/funnel1"/>
    <dgm:cxn modelId="{EE61FA66-2E93-BC44-94D0-553A463A0826}" type="presParOf" srcId="{71117F41-C1E1-364D-9F8A-84F5B07BE9C2}" destId="{A2DC769D-772D-2C47-84A6-5DA6508A82F7}" srcOrd="5" destOrd="0" presId="urn:microsoft.com/office/officeart/2005/8/layout/funnel1"/>
    <dgm:cxn modelId="{0A0478FD-0368-7241-990F-1B3ED78AA966}" type="presParOf" srcId="{71117F41-C1E1-364D-9F8A-84F5B07BE9C2}" destId="{9F34479F-819F-D34B-9B90-3446D8A33B9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7D645-C840-CB4E-871B-E827FCF427CE}">
      <dsp:nvSpPr>
        <dsp:cNvPr id="0" name=""/>
        <dsp:cNvSpPr/>
      </dsp:nvSpPr>
      <dsp:spPr>
        <a:xfrm>
          <a:off x="1872826" y="370671"/>
          <a:ext cx="4368800" cy="1517226"/>
        </a:xfrm>
        <a:prstGeom prst="ellipse">
          <a:avLst/>
        </a:prstGeom>
        <a:solidFill>
          <a:schemeClr val="accent6">
            <a:alpha val="9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5315E-E8E6-0544-A84A-49D3F8B0A51C}">
      <dsp:nvSpPr>
        <dsp:cNvPr id="0" name=""/>
        <dsp:cNvSpPr/>
      </dsp:nvSpPr>
      <dsp:spPr>
        <a:xfrm>
          <a:off x="3586818" y="3956550"/>
          <a:ext cx="916093" cy="444764"/>
        </a:xfrm>
        <a:prstGeom prst="downArrow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5000">
              <a:schemeClr val="accent5">
                <a:lumMod val="45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solidFill>
            <a:schemeClr val="bg2">
              <a:lumMod val="1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3BDF4B7-FEB4-6E47-9522-E6FE048A122B}">
      <dsp:nvSpPr>
        <dsp:cNvPr id="0" name=""/>
        <dsp:cNvSpPr/>
      </dsp:nvSpPr>
      <dsp:spPr>
        <a:xfrm>
          <a:off x="2031999" y="4402462"/>
          <a:ext cx="4064000" cy="413847"/>
        </a:xfrm>
        <a:prstGeom prst="rect">
          <a:avLst/>
        </a:prstGeom>
        <a:solidFill>
          <a:schemeClr val="bg2">
            <a:lumMod val="75000"/>
            <a:alpha val="72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Output processed by Tool</a:t>
          </a:r>
          <a:endParaRPr lang="en-US" sz="1600" kern="1200" dirty="0">
            <a:latin typeface="+mj-lt"/>
          </a:endParaRPr>
        </a:p>
      </dsp:txBody>
      <dsp:txXfrm>
        <a:off x="2031999" y="4402462"/>
        <a:ext cx="4064000" cy="413847"/>
      </dsp:txXfrm>
    </dsp:sp>
    <dsp:sp modelId="{4F96F774-3EC9-C440-9128-DBBDA56E6DF7}">
      <dsp:nvSpPr>
        <dsp:cNvPr id="0" name=""/>
        <dsp:cNvSpPr/>
      </dsp:nvSpPr>
      <dsp:spPr>
        <a:xfrm>
          <a:off x="3175339" y="2621016"/>
          <a:ext cx="1242227" cy="11060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Response Column name</a:t>
          </a:r>
          <a:endParaRPr lang="en-US" sz="1600" kern="1200" dirty="0">
            <a:latin typeface="+mj-lt"/>
          </a:endParaRPr>
        </a:p>
      </dsp:txBody>
      <dsp:txXfrm>
        <a:off x="3357259" y="2782999"/>
        <a:ext cx="878387" cy="782122"/>
      </dsp:txXfrm>
    </dsp:sp>
    <dsp:sp modelId="{7799B8F2-040A-0443-A248-CDE29F88D331}">
      <dsp:nvSpPr>
        <dsp:cNvPr id="0" name=""/>
        <dsp:cNvSpPr/>
      </dsp:nvSpPr>
      <dsp:spPr>
        <a:xfrm>
          <a:off x="2851915" y="1231849"/>
          <a:ext cx="1082375" cy="9072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rPr>
            <a:t>Test Data</a:t>
          </a:r>
          <a:endParaRPr lang="en-US" sz="1800" kern="1200" dirty="0">
            <a:solidFill>
              <a:schemeClr val="accent2">
                <a:lumMod val="60000"/>
                <a:lumOff val="40000"/>
              </a:schemeClr>
            </a:solidFill>
            <a:latin typeface="+mj-lt"/>
          </a:endParaRPr>
        </a:p>
      </dsp:txBody>
      <dsp:txXfrm>
        <a:off x="3010425" y="1364717"/>
        <a:ext cx="765355" cy="641546"/>
      </dsp:txXfrm>
    </dsp:sp>
    <dsp:sp modelId="{A2DC769D-772D-2C47-84A6-5DA6508A82F7}">
      <dsp:nvSpPr>
        <dsp:cNvPr id="0" name=""/>
        <dsp:cNvSpPr/>
      </dsp:nvSpPr>
      <dsp:spPr>
        <a:xfrm>
          <a:off x="4286993" y="637576"/>
          <a:ext cx="1524000" cy="1524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3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Train Data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(Class=0,1)</a:t>
          </a:r>
          <a:endParaRPr lang="en-US" sz="1600" kern="1200" dirty="0">
            <a:solidFill>
              <a:schemeClr val="accent2">
                <a:lumMod val="75000"/>
              </a:schemeClr>
            </a:solidFill>
            <a:latin typeface="+mj-lt"/>
          </a:endParaRPr>
        </a:p>
      </dsp:txBody>
      <dsp:txXfrm>
        <a:off x="4510178" y="860761"/>
        <a:ext cx="1077630" cy="1077630"/>
      </dsp:txXfrm>
    </dsp:sp>
    <dsp:sp modelId="{9F34479F-819F-D34B-9B90-3446D8A33B96}">
      <dsp:nvSpPr>
        <dsp:cNvPr id="0" name=""/>
        <dsp:cNvSpPr/>
      </dsp:nvSpPr>
      <dsp:spPr>
        <a:xfrm>
          <a:off x="1693333" y="184404"/>
          <a:ext cx="4741333" cy="3793066"/>
        </a:xfrm>
        <a:prstGeom prst="funnel">
          <a:avLst/>
        </a:prstGeom>
        <a:solidFill>
          <a:schemeClr val="accent6">
            <a:alpha val="35000"/>
          </a:schemeClr>
        </a:solidFill>
        <a:ln w="6350" cap="rnd" cmpd="sng" algn="ctr">
          <a:solidFill>
            <a:schemeClr val="accent6"/>
          </a:solidFill>
          <a:prstDash val="solid"/>
          <a:round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tags" Target="../tags/tag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6DC0-8C51-4163-AA34-F3D9AA192B0F}" type="datetimeFigureOut">
              <a:rPr lang="en-US" smtClean="0"/>
              <a:t>8/2/16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609C-A282-4A80-83DC-0D3EABDB74A5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2276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D97BA-13F7-4748-A5AE-C898927CED76}" type="datetimeFigureOut">
              <a:rPr lang="en-US" smtClean="0"/>
              <a:t>8/2/16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26FB1-3AB0-4AFE-AF64-20CFD1566F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9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5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1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7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6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7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6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18971"/>
            <a:ext cx="9144000" cy="1212352"/>
          </a:xfrm>
        </p:spPr>
        <p:txBody>
          <a:bodyPr anchor="b">
            <a:noAutofit/>
          </a:bodyPr>
          <a:lstStyle>
            <a:lvl1pPr algn="ctr">
              <a:defRPr sz="5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52950"/>
            <a:ext cx="9144000" cy="384048"/>
          </a:xfrm>
        </p:spPr>
        <p:txBody>
          <a:bodyPr tIns="0" rIns="0" bIns="0">
            <a:noAutofit/>
          </a:bodyPr>
          <a:lstStyle>
            <a:lvl1pPr marL="0" indent="0" algn="ctr">
              <a:buNone/>
              <a:defRPr sz="2400" baseline="0">
                <a:solidFill>
                  <a:schemeClr val="bg1"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120650"/>
          </a:xfrm>
        </p:spPr>
        <p:txBody>
          <a:bodyPr/>
          <a:lstStyle>
            <a:lvl1pPr algn="ctr"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11" y="1917700"/>
            <a:ext cx="859398" cy="1016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962525"/>
            <a:ext cx="9144000" cy="4857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Presenter/Date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88000">
                <a:srgbClr val="19468E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488950"/>
            <a:ext cx="11188700" cy="2911475"/>
          </a:xfrm>
          <a:noFill/>
        </p:spPr>
        <p:txBody>
          <a:bodyPr lIns="0" rIns="502920" bIns="0" anchor="b">
            <a:normAutofit/>
          </a:bodyPr>
          <a:lstStyle>
            <a:lvl1pPr>
              <a:defRPr sz="44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1188700" cy="2814319"/>
          </a:xfrm>
        </p:spPr>
        <p:txBody>
          <a:bodyPr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21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Gradient Overlay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5978013" y="0"/>
            <a:ext cx="6213987" cy="6858000"/>
          </a:xfrm>
          <a:gradFill flip="none" rotWithShape="1">
            <a:gsLst>
              <a:gs pos="0">
                <a:schemeClr val="accent1">
                  <a:alpha val="90000"/>
                </a:schemeClr>
              </a:gs>
              <a:gs pos="88000">
                <a:srgbClr val="19468E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93776" bIns="256032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300" b="1" smtClean="0">
                <a:solidFill>
                  <a:schemeClr val="lt1"/>
                </a:solidFill>
                <a:latin typeface="PayPal Sans Small Medium" panose="020B0603040504040204" pitchFamily="34" charset="0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973" y="488950"/>
            <a:ext cx="5359963" cy="3111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31974" y="851806"/>
            <a:ext cx="5359964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31974" y="1528762"/>
            <a:ext cx="5359964" cy="4824413"/>
          </a:xfrm>
        </p:spPr>
        <p:txBody>
          <a:bodyPr/>
          <a:lstStyle>
            <a:lvl1pPr>
              <a:buClr>
                <a:schemeClr val="bg1"/>
              </a:buClr>
              <a:defRPr lang="en-US" sz="1600" kern="12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285750">
              <a:buClr>
                <a:schemeClr val="bg1"/>
              </a:buClr>
              <a:defRPr lang="en-US" sz="1600" kern="12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285750">
              <a:buClr>
                <a:schemeClr val="bg1"/>
              </a:buClr>
              <a:defRPr lang="en-US" sz="1400" kern="12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85750">
              <a:buClr>
                <a:schemeClr val="bg1"/>
              </a:buClr>
              <a:defRPr lang="en-US" sz="1400" kern="12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85750">
              <a:buClr>
                <a:schemeClr val="bg1"/>
              </a:buClr>
              <a:defRPr lang="en-US" sz="14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857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7150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857250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085850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1999" cy="6858000"/>
          </a:xfrm>
        </p:spPr>
        <p:txBody>
          <a:bodyPr lIns="6583680" tIns="0" anchor="ctr"/>
          <a:lstStyle>
            <a:lvl1pPr marL="0" indent="0" algn="l">
              <a:buNone/>
              <a:defRPr baseline="0">
                <a:solidFill>
                  <a:schemeClr val="bg2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72175" y="0"/>
            <a:ext cx="6219825" cy="6781800"/>
          </a:xfrm>
        </p:spPr>
        <p:txBody>
          <a:bodyPr tIns="3657600" anchor="t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527050"/>
            <a:ext cx="5221306" cy="311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5221307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824" y="1528762"/>
            <a:ext cx="5220567" cy="4824413"/>
          </a:xfrm>
        </p:spPr>
        <p:txBody>
          <a:bodyPr/>
          <a:lstStyle>
            <a:lvl1pPr marL="0" indent="0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 marL="571500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0100" indent="-285750">
              <a:defRPr lang="en-US" sz="12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285750">
              <a:defRPr lang="en-US" sz="12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7300" indent="-285750">
              <a:defRPr lang="en-US" sz="12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5143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7429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971550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200150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5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863" y="2659761"/>
            <a:ext cx="866274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w/ 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488950"/>
            <a:ext cx="11187113" cy="3822192"/>
          </a:xfr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bg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54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19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1619452"/>
            <a:ext cx="3575304" cy="211226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4825" y="1530349"/>
            <a:ext cx="3566160" cy="54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98672" y="1524000"/>
            <a:ext cx="0" cy="42976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90275" y="1528762"/>
            <a:ext cx="5495544" cy="482803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15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0" y="6784848"/>
            <a:ext cx="12188952" cy="73152"/>
          </a:xfr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00" dirty="0" smtClean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2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1500"/>
              </a:spcBef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9250" indent="-285750">
              <a:spcBef>
                <a:spcPts val="800"/>
              </a:spcBef>
              <a:buFont typeface="Century Gothic" panose="020B0502020202020204" pitchFamily="34" charset="0"/>
              <a:buChar char="−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7850" indent="-285750"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6450" indent="-285750">
              <a:spcBef>
                <a:spcPts val="800"/>
              </a:spcBef>
              <a:buClr>
                <a:schemeClr val="accent1"/>
              </a:buClr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9350" indent="-285750"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9210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2070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749300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092200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21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8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2041048"/>
            <a:ext cx="5349240" cy="4296932"/>
          </a:xfrm>
        </p:spPr>
        <p:txBody>
          <a:bodyPr/>
          <a:lstStyle>
            <a:lvl1pPr marL="0" indent="0"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96925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1875" indent="-285750"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87338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143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739775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974725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342697" y="2041048"/>
            <a:ext cx="5349240" cy="4296932"/>
          </a:xfrm>
        </p:spPr>
        <p:txBody>
          <a:bodyPr/>
          <a:lstStyle>
            <a:lvl1pPr marL="0" indent="0"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4488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96925" indent="-285750"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1875" indent="-285750"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87338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143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739775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974725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42697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  <p:sp>
        <p:nvSpPr>
          <p:cNvPr id="16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13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in 4 Bu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1680415"/>
            <a:ext cx="2514600" cy="219456"/>
          </a:xfrm>
        </p:spPr>
        <p:txBody>
          <a:bodyPr tIns="45720" rIns="91440" bIns="45720">
            <a:noAutofit/>
          </a:bodyPr>
          <a:lstStyle>
            <a:lvl1pPr marL="0" indent="0" algn="l" defTabSz="914400" rtl="0" eaLnBrk="1" latinLnBrk="0" hangingPunct="1">
              <a:buNone/>
              <a:defRPr lang="en-US" sz="16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5"/>
          </p:nvPr>
        </p:nvSpPr>
        <p:spPr>
          <a:xfrm>
            <a:off x="3395663" y="1680415"/>
            <a:ext cx="2514600" cy="219456"/>
          </a:xfrm>
        </p:spPr>
        <p:txBody>
          <a:bodyPr tIns="45720" rIns="91440" bIns="45720">
            <a:noAutofit/>
          </a:bodyPr>
          <a:lstStyle>
            <a:lvl1pPr marL="0" indent="0" algn="l" defTabSz="914400" rtl="0" eaLnBrk="1" latinLnBrk="0" hangingPunct="1">
              <a:buNone/>
              <a:defRPr lang="en-US" sz="16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0" name="Content Placeholder 2"/>
          <p:cNvSpPr>
            <a:spLocks noGrp="1"/>
          </p:cNvSpPr>
          <p:nvPr>
            <p:ph idx="17"/>
          </p:nvPr>
        </p:nvSpPr>
        <p:spPr>
          <a:xfrm>
            <a:off x="6286501" y="1680415"/>
            <a:ext cx="2514600" cy="219456"/>
          </a:xfrm>
        </p:spPr>
        <p:txBody>
          <a:bodyPr tIns="45720" rIns="91440" bIns="45720">
            <a:noAutofit/>
          </a:bodyPr>
          <a:lstStyle>
            <a:lvl1pPr marL="0" indent="0" algn="l" defTabSz="914400" rtl="0" eaLnBrk="1" latinLnBrk="0" hangingPunct="1">
              <a:buNone/>
              <a:defRPr lang="en-US" sz="16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idx="19"/>
          </p:nvPr>
        </p:nvSpPr>
        <p:spPr>
          <a:xfrm>
            <a:off x="9177338" y="1680415"/>
            <a:ext cx="2514600" cy="219456"/>
          </a:xfrm>
        </p:spPr>
        <p:txBody>
          <a:bodyPr tIns="45720" rIns="91440" bIns="45720">
            <a:noAutofit/>
          </a:bodyPr>
          <a:lstStyle>
            <a:lvl1pPr marL="0" indent="0" algn="l" defTabSz="914400" rtl="0" eaLnBrk="1" latinLnBrk="0" hangingPunct="1">
              <a:buNone/>
              <a:defRPr lang="en-US" sz="16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rgbClr val="999999"/>
                </a:solidFill>
              </a:defRPr>
            </a:lvl2pPr>
            <a:lvl3pPr>
              <a:defRPr>
                <a:solidFill>
                  <a:srgbClr val="999999"/>
                </a:solidFill>
              </a:defRPr>
            </a:lvl3pPr>
            <a:lvl4pPr>
              <a:defRPr>
                <a:solidFill>
                  <a:srgbClr val="999999"/>
                </a:solidFill>
              </a:defRPr>
            </a:lvl4pPr>
            <a:lvl5pPr>
              <a:defRPr>
                <a:solidFill>
                  <a:srgbClr val="999999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21"/>
          </p:nvPr>
        </p:nvSpPr>
        <p:spPr>
          <a:xfrm>
            <a:off x="504824" y="2041048"/>
            <a:ext cx="2514600" cy="4293077"/>
          </a:xfrm>
        </p:spPr>
        <p:txBody>
          <a:bodyPr tIns="45720" rIns="0" bIns="4572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5143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7429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974725" lvl="3" indent="-231775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201738" lvl="4" indent="-23336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5" name="Text Placeholder 53"/>
          <p:cNvSpPr>
            <a:spLocks noGrp="1"/>
          </p:cNvSpPr>
          <p:nvPr>
            <p:ph type="body" sz="quarter" idx="22"/>
          </p:nvPr>
        </p:nvSpPr>
        <p:spPr>
          <a:xfrm>
            <a:off x="3395663" y="2041048"/>
            <a:ext cx="2514600" cy="4297783"/>
          </a:xfrm>
        </p:spPr>
        <p:txBody>
          <a:bodyPr tIns="0" rIns="0" bIns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5143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7429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974725" lvl="3" indent="-231775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201738" lvl="4" indent="-23336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3"/>
          <p:cNvSpPr>
            <a:spLocks noGrp="1"/>
          </p:cNvSpPr>
          <p:nvPr>
            <p:ph type="body" sz="quarter" idx="23"/>
          </p:nvPr>
        </p:nvSpPr>
        <p:spPr>
          <a:xfrm>
            <a:off x="6286501" y="2041048"/>
            <a:ext cx="2514600" cy="4297783"/>
          </a:xfrm>
        </p:spPr>
        <p:txBody>
          <a:bodyPr tIns="0" rIns="0" bIns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5143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7429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974725" lvl="3" indent="-231775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201738" lvl="4" indent="-23336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7" name="Text Placeholder 53"/>
          <p:cNvSpPr>
            <a:spLocks noGrp="1"/>
          </p:cNvSpPr>
          <p:nvPr>
            <p:ph type="body" sz="quarter" idx="24"/>
          </p:nvPr>
        </p:nvSpPr>
        <p:spPr>
          <a:xfrm>
            <a:off x="9177338" y="2041048"/>
            <a:ext cx="2514600" cy="4297783"/>
          </a:xfrm>
        </p:spPr>
        <p:txBody>
          <a:bodyPr tIns="0" rIns="0" bIns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4295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Century Gothic" panose="020B0502020202020204" pitchFamily="34" charset="0"/>
              <a:buChar char="−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54125" indent="-28575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5143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74295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974725" lvl="3" indent="-231775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201738" lvl="4" indent="-23336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504825" y="1530349"/>
            <a:ext cx="2514600" cy="54864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000" dirty="0">
                <a:noFill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3395663" y="1530349"/>
            <a:ext cx="2514600" cy="54864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000" dirty="0">
                <a:noFill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286501" y="1530349"/>
            <a:ext cx="2514600" cy="54864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000" dirty="0">
                <a:noFill/>
              </a:defRPr>
            </a:lvl1pPr>
          </a:lstStyle>
          <a:p>
            <a:pPr marL="0" lvl="0"/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9177338" y="1530349"/>
            <a:ext cx="2514600" cy="54864"/>
          </a:xfr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en-US" sz="1000" dirty="0">
                <a:noFill/>
              </a:defRPr>
            </a:lvl1pPr>
          </a:lstStyle>
          <a:p>
            <a:pPr marL="0"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03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46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Overlay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1">
                  <a:alpha val="90000"/>
                </a:schemeClr>
              </a:gs>
              <a:gs pos="88000">
                <a:srgbClr val="19468E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1664208" bIns="283464" anchor="b"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4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4" y="1528762"/>
            <a:ext cx="11187114" cy="482441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8575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7150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857250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085850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7618" y="6356350"/>
            <a:ext cx="879763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650" y="6356350"/>
            <a:ext cx="527050" cy="29209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r" defTabSz="914400" rtl="0" eaLnBrk="1" latinLnBrk="0" hangingPunct="1">
              <a:defRPr lang="en-US" sz="1300" b="1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651" r:id="rId2"/>
    <p:sldLayoutId id="2147483786" r:id="rId3"/>
    <p:sldLayoutId id="2147483650" r:id="rId4"/>
    <p:sldLayoutId id="2147483772" r:id="rId5"/>
    <p:sldLayoutId id="2147483704" r:id="rId6"/>
    <p:sldLayoutId id="2147483703" r:id="rId7"/>
    <p:sldLayoutId id="2147483656" r:id="rId8"/>
    <p:sldLayoutId id="2147483652" r:id="rId9"/>
    <p:sldLayoutId id="2147483706" r:id="rId10"/>
    <p:sldLayoutId id="2147483787" r:id="rId11"/>
    <p:sldLayoutId id="2147483788" r:id="rId12"/>
    <p:sldLayoutId id="2147483775" r:id="rId13"/>
    <p:sldLayoutId id="2147483791" r:id="rId14"/>
  </p:sldLayoutIdLst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28575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Century Gothic" panose="020B0502020202020204" pitchFamily="34" charset="0"/>
        <a:buChar char="−"/>
        <a:defRPr lang="en-US" sz="1600" kern="1200" dirty="0" smtClean="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628650" indent="-28575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en-US" sz="1400" kern="1200" dirty="0" smtClean="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914400" indent="-28575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Century Gothic" panose="020B0502020202020204" pitchFamily="34" charset="0"/>
        <a:buChar char="−"/>
        <a:defRPr lang="en-US" sz="1400" kern="1200" dirty="0" smtClean="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1143000" indent="-28575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kern="1200" dirty="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17" userDrawn="1">
          <p15:clr>
            <a:srgbClr val="F26B43"/>
          </p15:clr>
        </p15:guide>
        <p15:guide id="2" pos="7365" userDrawn="1">
          <p15:clr>
            <a:srgbClr val="F26B43"/>
          </p15:clr>
        </p15:guide>
        <p15:guide id="3" orient="horz" pos="4002" userDrawn="1">
          <p15:clr>
            <a:srgbClr val="F26B43"/>
          </p15:clr>
        </p15:guide>
        <p15:guide id="6" orient="horz" pos="3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png"/><Relationship Id="rId5" Type="http://schemas.openxmlformats.org/officeDocument/2006/relationships/image" Target="../media/image13.tiff"/><Relationship Id="rId6" Type="http://schemas.openxmlformats.org/officeDocument/2006/relationships/chart" Target="../charts/chart1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PayPal Merchants and Braintree Merchants – A Tool, Scores and Rules</a:t>
            </a:r>
            <a:endParaRPr lang="en-US" sz="4000" dirty="0"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M.S. Data Science (Indiana University)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Dwipam Katariya(Data Science Intern</a:t>
            </a:r>
            <a:r>
              <a:rPr lang="en-US" dirty="0" smtClean="0"/>
              <a:t>, GRDS)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27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8000">
        <p:fade/>
      </p:transition>
    </mc:Choice>
    <mc:Fallback>
      <p:transition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7841305" y="5059615"/>
          <a:ext cx="3107683" cy="136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410"/>
                <a:gridCol w="1552273"/>
              </a:tblGrid>
              <a:tr h="342346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True Positive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64.9%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</a:tr>
              <a:tr h="3423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True Negative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21.12%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</a:tr>
              <a:tr h="3423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</a:t>
                      </a:r>
                      <a:r>
                        <a:rPr lang="en-US" sz="1400" baseline="0" dirty="0" smtClean="0"/>
                        <a:t> Positive 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11.4%</a:t>
                      </a:r>
                      <a:endParaRPr lang="en-US" sz="1400" b="1" dirty="0"/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</a:tr>
              <a:tr h="3423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False Negative</a:t>
                      </a:r>
                      <a:endParaRPr lang="en-US" sz="1400" dirty="0"/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2.5%</a:t>
                      </a:r>
                      <a:endParaRPr lang="en-US" sz="1400" b="1" dirty="0"/>
                    </a:p>
                  </a:txBody>
                  <a:tcPr>
                    <a:solidFill>
                      <a:schemeClr val="bg2">
                        <a:lumMod val="75000"/>
                        <a:alpha val="69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841305" y="6434532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accuracy 86%</a:t>
            </a:r>
            <a:endParaRPr lang="en-US" dirty="0"/>
          </a:p>
        </p:txBody>
      </p:sp>
      <p:sp>
        <p:nvSpPr>
          <p:cNvPr id="41" name="Off-page Connector 40"/>
          <p:cNvSpPr/>
          <p:nvPr/>
        </p:nvSpPr>
        <p:spPr>
          <a:xfrm>
            <a:off x="4224687" y="2137689"/>
            <a:ext cx="1685925" cy="1314450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 Tree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50032"/>
              </p:ext>
            </p:extLst>
          </p:nvPr>
        </p:nvGraphicFramePr>
        <p:xfrm>
          <a:off x="1251959" y="4000730"/>
          <a:ext cx="888365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967"/>
                <a:gridCol w="2943383"/>
                <a:gridCol w="2273650"/>
                <a:gridCol w="2273650"/>
              </a:tblGrid>
              <a:tr h="80753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SOC &gt; 0.35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TPV Growth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 0.52 - 1.465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Take Rate &gt; 0.02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More likely NON BT Merchant for BT integration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81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Down Arrow 42"/>
          <p:cNvSpPr/>
          <p:nvPr/>
        </p:nvSpPr>
        <p:spPr>
          <a:xfrm>
            <a:off x="4903343" y="3408838"/>
            <a:ext cx="328612" cy="59189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50369" y="5201851"/>
                <a:ext cx="3154518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𝐶𝑜𝑟𝑟𝑒𝑐𝑡𝑙𝑦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𝑝𝑟𝑒𝑑𝑖𝑐𝑡𝑒𝑑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𝑟𝑜𝑤𝑠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𝑟𝑜𝑤𝑠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𝑑𝑎𝑡𝑎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369" y="5201851"/>
                <a:ext cx="3154518" cy="5745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1757362" y="5201851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Accuracy =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0" y="4843464"/>
            <a:ext cx="12192000" cy="9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844758" y="43209"/>
            <a:ext cx="1294227" cy="5767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Braintree Merchants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516331" y="43209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K-means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2138985" y="331597"/>
            <a:ext cx="377346" cy="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3923842" y="918544"/>
            <a:ext cx="1822349" cy="626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Non-Braintree Merchants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87904" y="57156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Group Allocation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835037" y="43208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Likelihood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441787" y="43207"/>
            <a:ext cx="2135622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Label NON-Braintree Merchants</a:t>
            </a:r>
            <a:endParaRPr lang="en-US" dirty="0" smtClean="0"/>
          </a:p>
        </p:txBody>
      </p:sp>
      <p:sp>
        <p:nvSpPr>
          <p:cNvPr id="54" name="Rounded Rectangle 53"/>
          <p:cNvSpPr/>
          <p:nvPr/>
        </p:nvSpPr>
        <p:spPr>
          <a:xfrm>
            <a:off x="9889932" y="58041"/>
            <a:ext cx="1316103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Decision Tree</a:t>
            </a:r>
            <a:endParaRPr lang="en-US" dirty="0" smtClean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3810558" y="329084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441741" y="326099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072924" y="315709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9577409" y="326099"/>
            <a:ext cx="323426" cy="1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835017" y="649685"/>
            <a:ext cx="1" cy="26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857837" y="2137688"/>
            <a:ext cx="2173622" cy="11007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Labelled NON-Braintree Merchants</a:t>
            </a:r>
          </a:p>
        </p:txBody>
      </p:sp>
      <p:sp>
        <p:nvSpPr>
          <p:cNvPr id="61" name="Left Arrow 60"/>
          <p:cNvSpPr/>
          <p:nvPr/>
        </p:nvSpPr>
        <p:spPr>
          <a:xfrm flipV="1">
            <a:off x="5910612" y="2526473"/>
            <a:ext cx="947225" cy="32319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72241" y="990087"/>
            <a:ext cx="64458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/>
              <a:t>SOC</a:t>
            </a:r>
            <a:r>
              <a:rPr lang="en-US" sz="1600" dirty="0" smtClean="0"/>
              <a:t> = Proportion of Branded TPV to all the TPV</a:t>
            </a:r>
          </a:p>
          <a:p>
            <a:r>
              <a:rPr lang="en-US" sz="1600" b="1" dirty="0" smtClean="0"/>
              <a:t>TPV Growth </a:t>
            </a:r>
            <a:r>
              <a:rPr lang="en-US" sz="1600" dirty="0" smtClean="0"/>
              <a:t>= Total Payment volume growth per quarter</a:t>
            </a:r>
          </a:p>
          <a:p>
            <a:r>
              <a:rPr lang="en-US" sz="1600" b="1" dirty="0" smtClean="0"/>
              <a:t>Take Rate </a:t>
            </a:r>
            <a:r>
              <a:rPr lang="en-US" sz="1600" dirty="0" smtClean="0"/>
              <a:t>= PayPal that charges for each transaction</a:t>
            </a:r>
          </a:p>
        </p:txBody>
      </p:sp>
    </p:spTree>
    <p:extLst>
      <p:ext uri="{BB962C8B-B14F-4D97-AF65-F5344CB8AC3E}">
        <p14:creationId xmlns:p14="http://schemas.microsoft.com/office/powerpoint/2010/main" val="12226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5000">
        <p:fade/>
      </p:transition>
    </mc:Choice>
    <mc:Fallback xmlns="">
      <p:transition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6724129" y="1403659"/>
          <a:ext cx="5077082" cy="1361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344"/>
                <a:gridCol w="1730121"/>
                <a:gridCol w="2118617"/>
              </a:tblGrid>
              <a:tr h="52149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Score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Lookalike Strength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Number of Non-BT Merchants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79999">
                <a:tc>
                  <a:txBody>
                    <a:bodyPr/>
                    <a:lstStyle/>
                    <a:p>
                      <a:pPr algn="l" fontAlgn="b"/>
                      <a:r>
                        <a:rPr lang="hr-HR" sz="1600" u="none" strike="noStrike" dirty="0" smtClean="0">
                          <a:effectLst/>
                        </a:rPr>
                        <a:t>0.464 </a:t>
                      </a:r>
                      <a:r>
                        <a:rPr lang="hr-HR" sz="1600" u="none" strike="noStrike" dirty="0">
                          <a:effectLst/>
                        </a:rPr>
                        <a:t>- </a:t>
                      </a:r>
                      <a:r>
                        <a:rPr lang="hr-HR" sz="1600" u="none" strike="noStrike" dirty="0" smtClean="0">
                          <a:effectLst/>
                        </a:rPr>
                        <a:t>0.649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High(Top 1%)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79999">
                <a:tc>
                  <a:txBody>
                    <a:bodyPr/>
                    <a:lstStyle/>
                    <a:p>
                      <a:pPr algn="l" fontAlgn="b"/>
                      <a:r>
                        <a:rPr lang="fi-FI" sz="1600" u="none" strike="noStrike" dirty="0" smtClean="0">
                          <a:effectLst/>
                        </a:rPr>
                        <a:t>0.649-0.827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Medium(1%-25%)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 smtClean="0">
                          <a:effectLst/>
                        </a:rPr>
                        <a:t>16080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79999"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u="none" strike="noStrike" dirty="0" smtClean="0">
                          <a:effectLst/>
                        </a:rPr>
                        <a:t>0.827-1.00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Low(25%-53%)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20966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871831" y="3279986"/>
            <a:ext cx="44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:   Distance between the closest center 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04752" y="3706223"/>
            <a:ext cx="3388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12833" y="3706223"/>
            <a:ext cx="397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Average distance for  the closest group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2432" y="4776395"/>
            <a:ext cx="107684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Lower the score, higher is the likelihood to be the BT merchant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Non-BT merchants with High category has mostly Express Checkout, NO Mass Payment and No Branded Decline.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Merchants with score greater than 1.00 are less likely merchants.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Top 1% is the 1% quantile of the score.</a:t>
            </a:r>
            <a:endParaRPr lang="en-US" sz="20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2420672" y="1488565"/>
          <a:ext cx="272955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808"/>
                <a:gridCol w="606743"/>
              </a:tblGrid>
              <a:tr h="5020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Total NON</a:t>
                      </a:r>
                      <a:r>
                        <a:rPr lang="en-US" sz="1200" baseline="0" dirty="0" smtClean="0"/>
                        <a:t> BT merchants more likely to be BT merchant (Score &lt;= 1.0)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37712</a:t>
                      </a:r>
                      <a:endParaRPr lang="en-US" sz="1200" dirty="0"/>
                    </a:p>
                  </a:txBody>
                  <a:tcPr/>
                </a:tc>
              </a:tr>
              <a:tr h="36701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Total NON</a:t>
                      </a:r>
                      <a:r>
                        <a:rPr lang="en-US" sz="1200" baseline="0" dirty="0" smtClean="0"/>
                        <a:t> BT merchants Less likely to be BT merchant (Score &gt; 1.0)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33954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5157788" y="1787377"/>
            <a:ext cx="1551211" cy="76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72918" y="1787377"/>
            <a:ext cx="1536081" cy="469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8" idx="1"/>
          </p:cNvCxnSpPr>
          <p:nvPr/>
        </p:nvCxnSpPr>
        <p:spPr>
          <a:xfrm>
            <a:off x="5203177" y="1812924"/>
            <a:ext cx="1520952" cy="27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523724" y="276582"/>
            <a:ext cx="11187113" cy="531235"/>
          </a:xfrm>
        </p:spPr>
        <p:txBody>
          <a:bodyPr>
            <a:normAutofit/>
          </a:bodyPr>
          <a:lstStyle/>
          <a:p>
            <a:r>
              <a:rPr lang="en-US" sz="4000" smtClean="0">
                <a:latin typeface="PayPal Sans Big Light" pitchFamily="34" charset="0"/>
              </a:rPr>
              <a:t>Scoring and grouping</a:t>
            </a:r>
            <a:endParaRPr lang="en-US" sz="4000" dirty="0">
              <a:latin typeface="PayPal Sans Big Light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0">
        <p:fade/>
      </p:transition>
    </mc:Choice>
    <mc:Fallback xmlns="">
      <p:transition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4409"/>
              </p:ext>
            </p:extLst>
          </p:nvPr>
        </p:nvGraphicFramePr>
        <p:xfrm>
          <a:off x="2732086" y="771525"/>
          <a:ext cx="7741708" cy="33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27"/>
                <a:gridCol w="1935427"/>
                <a:gridCol w="1935427"/>
                <a:gridCol w="1935427"/>
              </a:tblGrid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Variables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BT Merchants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TPV Growth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TPV Growth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1.03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0.029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product 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623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Last 12 months TPV 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6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fade/>
      </p:transition>
    </mc:Choice>
    <mc:Fallback xmlns="">
      <p:transition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01839"/>
              </p:ext>
            </p:extLst>
          </p:nvPr>
        </p:nvGraphicFramePr>
        <p:xfrm>
          <a:off x="2732086" y="771525"/>
          <a:ext cx="7741708" cy="33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27"/>
                <a:gridCol w="1935427"/>
                <a:gridCol w="1935427"/>
                <a:gridCol w="1935427"/>
              </a:tblGrid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Variables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High(Top 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Lowest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BT Merchants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TPV Growth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1.03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TPV Growth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1.03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0.029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product 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623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Last 12 months TPV 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fade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9721"/>
              </p:ext>
            </p:extLst>
          </p:nvPr>
        </p:nvGraphicFramePr>
        <p:xfrm>
          <a:off x="2732086" y="771525"/>
          <a:ext cx="7741708" cy="33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27"/>
                <a:gridCol w="1935427"/>
                <a:gridCol w="1935427"/>
                <a:gridCol w="1935427"/>
              </a:tblGrid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Variables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High(Top 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Lowest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BT Merchants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TPV Growth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1.03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TPV Growth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1.04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1.03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0.029</a:t>
                      </a:r>
                      <a:endParaRPr lang="en-US" sz="1400" dirty="0"/>
                    </a:p>
                  </a:txBody>
                  <a:tcPr/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product 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623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Last 12 months TPV 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fade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89232"/>
              </p:ext>
            </p:extLst>
          </p:nvPr>
        </p:nvGraphicFramePr>
        <p:xfrm>
          <a:off x="2732086" y="771525"/>
          <a:ext cx="7741708" cy="330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27"/>
                <a:gridCol w="1935427"/>
                <a:gridCol w="1935427"/>
                <a:gridCol w="1935427"/>
              </a:tblGrid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Variables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High(Top 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Lowest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BT Merchants</a:t>
                      </a:r>
                      <a:endParaRPr lang="en-US" sz="1400" dirty="0"/>
                    </a:p>
                  </a:txBody>
                  <a:tcPr/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TPV Growth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1.03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TPV Growth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1.04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1.03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0.029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3617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 Take 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0.031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0.030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668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product 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623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Median Last 12 months TPV 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500000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250000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69650" y="6356350"/>
            <a:ext cx="527050" cy="292099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0">
        <p:fad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" y="123190"/>
            <a:ext cx="11158537" cy="1629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sz="4000" dirty="0" smtClean="0">
                <a:latin typeface="+mn-lt"/>
              </a:rPr>
              <a:t>Objective 2</a:t>
            </a:r>
            <a:endParaRPr lang="en-US" sz="18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5646" y="2946479"/>
            <a:ext cx="10157529" cy="73866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Build a </a:t>
            </a:r>
            <a:r>
              <a:rPr lang="en-US" sz="2400" dirty="0" smtClean="0"/>
              <a:t>package </a:t>
            </a:r>
            <a:r>
              <a:rPr lang="en-US" sz="2400" dirty="0"/>
              <a:t>in R for two type class prediction, score and Identify the rule responsible for the prediction </a:t>
            </a:r>
            <a:r>
              <a:rPr lang="en-US" sz="2400" dirty="0" smtClean="0"/>
              <a:t>for </a:t>
            </a:r>
            <a:r>
              <a:rPr lang="en-US" sz="2400" dirty="0"/>
              <a:t>each row in the data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75646" y="3869809"/>
            <a:ext cx="99667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Apply tool to the Brain Tree Data having classes as Brain Tree Merchant and Non-Brain Tree Merchant.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746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61192804"/>
              </p:ext>
            </p:extLst>
          </p:nvPr>
        </p:nvGraphicFramePr>
        <p:xfrm>
          <a:off x="0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>
          <a:xfrm>
            <a:off x="3896752" y="1889590"/>
            <a:ext cx="1547446" cy="110682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+mj-lt"/>
              </a:rPr>
              <a:t>Compression in %</a:t>
            </a:r>
            <a:endParaRPr lang="en-US" sz="1200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75234" y="4932927"/>
            <a:ext cx="1895395" cy="159327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For Test Data </a:t>
            </a:r>
            <a:r>
              <a:rPr lang="en-US" sz="1600" dirty="0" smtClean="0">
                <a:latin typeface="+mj-lt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ID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Response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Rules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Score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86960" y="5048764"/>
            <a:ext cx="1848058" cy="14774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For Train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Data</a:t>
            </a:r>
            <a:r>
              <a:rPr lang="en-US" sz="1400" dirty="0">
                <a:latin typeface="+mj-lt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Most Important variables for prediction</a:t>
            </a: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4022900" y="4815502"/>
            <a:ext cx="864060" cy="971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6" idx="3"/>
          </p:cNvCxnSpPr>
          <p:nvPr/>
        </p:nvCxnSpPr>
        <p:spPr>
          <a:xfrm flipH="1">
            <a:off x="3370629" y="4815502"/>
            <a:ext cx="652271" cy="9140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Horizontal Scroll 9"/>
          <p:cNvSpPr/>
          <p:nvPr/>
        </p:nvSpPr>
        <p:spPr>
          <a:xfrm rot="19639504">
            <a:off x="1088484" y="1373768"/>
            <a:ext cx="1072896" cy="516626"/>
          </a:xfrm>
          <a:prstGeom prst="horizontalScroll">
            <a:avLst/>
          </a:prstGeom>
          <a:solidFill>
            <a:schemeClr val="accent6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Tool</a:t>
            </a:r>
            <a:endParaRPr lang="en-US" sz="1600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5184" y="1889590"/>
            <a:ext cx="5794733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Input: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latin typeface="+mj-lt"/>
              </a:rPr>
              <a:t>Train </a:t>
            </a:r>
            <a:r>
              <a:rPr lang="en-US" sz="1200" b="1" dirty="0">
                <a:latin typeface="+mj-lt"/>
              </a:rPr>
              <a:t>Data </a:t>
            </a:r>
            <a:r>
              <a:rPr lang="en-US" sz="1200" dirty="0">
                <a:latin typeface="+mj-lt"/>
              </a:rPr>
              <a:t>= </a:t>
            </a:r>
            <a:r>
              <a:rPr lang="en-US" sz="1200" dirty="0" smtClean="0">
                <a:latin typeface="+mj-lt"/>
              </a:rPr>
              <a:t>Already predicted data(Historic Data). With two type of class i.e. 0 or 1.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latin typeface="+mj-lt"/>
              </a:rPr>
              <a:t>Response column name</a:t>
            </a:r>
            <a:r>
              <a:rPr lang="en-US" sz="1200" dirty="0" smtClean="0">
                <a:latin typeface="+mj-lt"/>
              </a:rPr>
              <a:t> = The column of interest that represents prediction.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latin typeface="+mj-lt"/>
              </a:rPr>
              <a:t>Test Data </a:t>
            </a:r>
            <a:r>
              <a:rPr lang="en-US" sz="1200" dirty="0">
                <a:latin typeface="+mj-lt"/>
              </a:rPr>
              <a:t>= Data to be predicted, scored and rules for prediction to be </a:t>
            </a:r>
            <a:r>
              <a:rPr lang="en-US" sz="1200" dirty="0" smtClean="0">
                <a:latin typeface="+mj-lt"/>
              </a:rPr>
              <a:t>identified.</a:t>
            </a:r>
            <a:endParaRPr lang="en-US" sz="12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latin typeface="+mj-lt"/>
              </a:rPr>
              <a:t>Compression</a:t>
            </a:r>
            <a:r>
              <a:rPr lang="en-US" sz="1200" dirty="0" smtClean="0">
                <a:latin typeface="+mj-lt"/>
              </a:rPr>
              <a:t> = Used to reduce the number of columns used for training.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8006" y="4340986"/>
            <a:ext cx="5363994" cy="2185214"/>
          </a:xfrm>
          <a:prstGeom prst="rect">
            <a:avLst/>
          </a:prstGeom>
          <a:solidFill>
            <a:schemeClr val="bg2">
              <a:lumMod val="7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Output: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latin typeface="+mj-lt"/>
              </a:rPr>
              <a:t>Performance: </a:t>
            </a:r>
            <a:r>
              <a:rPr lang="en-US" sz="1200" dirty="0" smtClean="0">
                <a:latin typeface="+mj-lt"/>
              </a:rPr>
              <a:t>Measure performance in terms of accuracy.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latin typeface="+mj-lt"/>
              </a:rPr>
              <a:t>Most </a:t>
            </a:r>
            <a:r>
              <a:rPr lang="en-US" sz="1200" b="1" dirty="0">
                <a:latin typeface="+mj-lt"/>
              </a:rPr>
              <a:t>important variables: </a:t>
            </a:r>
            <a:r>
              <a:rPr lang="en-US" sz="1200" dirty="0">
                <a:latin typeface="+mj-lt"/>
              </a:rPr>
              <a:t>Most important column names responsible for predictions.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latin typeface="+mj-lt"/>
              </a:rPr>
              <a:t>ID</a:t>
            </a:r>
            <a:r>
              <a:rPr lang="en-US" sz="1200" dirty="0">
                <a:latin typeface="+mj-lt"/>
              </a:rPr>
              <a:t> = The column of ID’s ( Can be Merchant ID, Customer ID etc.) in test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latin typeface="+mj-lt"/>
              </a:rPr>
              <a:t>Score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= Probability of the prediction. </a:t>
            </a:r>
            <a:endParaRPr lang="en-US" sz="12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latin typeface="+mj-lt"/>
              </a:rPr>
              <a:t>Rules </a:t>
            </a:r>
            <a:r>
              <a:rPr lang="en-US" sz="1200" dirty="0">
                <a:latin typeface="+mj-lt"/>
              </a:rPr>
              <a:t>= Column names and their values that are </a:t>
            </a:r>
            <a:r>
              <a:rPr lang="en-US" sz="1200" dirty="0" smtClean="0">
                <a:latin typeface="+mj-lt"/>
              </a:rPr>
              <a:t>Highly responsible </a:t>
            </a:r>
            <a:r>
              <a:rPr lang="en-US" sz="1200" dirty="0">
                <a:latin typeface="+mj-lt"/>
              </a:rPr>
              <a:t>for the response for each </a:t>
            </a:r>
            <a:r>
              <a:rPr lang="en-US" sz="1200" dirty="0" smtClean="0">
                <a:latin typeface="+mj-lt"/>
              </a:rPr>
              <a:t>ID. </a:t>
            </a:r>
            <a:endParaRPr lang="en-US" sz="12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1" dirty="0">
                <a:latin typeface="+mj-lt"/>
              </a:rPr>
              <a:t>Response </a:t>
            </a:r>
            <a:r>
              <a:rPr lang="en-US" sz="1200" dirty="0">
                <a:latin typeface="+mj-lt"/>
              </a:rPr>
              <a:t>= 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The class predicted for each ID ( e.g. 1 if it </a:t>
            </a:r>
            <a:r>
              <a:rPr lang="en-US" sz="1200" dirty="0" smtClean="0">
                <a:latin typeface="+mj-lt"/>
              </a:rPr>
              <a:t>belongs to class BT </a:t>
            </a:r>
            <a:r>
              <a:rPr lang="en-US" sz="1200" dirty="0">
                <a:latin typeface="+mj-lt"/>
              </a:rPr>
              <a:t>Merchant, 0 if it is </a:t>
            </a:r>
            <a:r>
              <a:rPr lang="en-US" sz="1200" dirty="0" smtClean="0">
                <a:latin typeface="+mj-lt"/>
              </a:rPr>
              <a:t>does not)</a:t>
            </a:r>
            <a:endParaRPr lang="en-US" sz="12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4799" y="23078"/>
            <a:ext cx="171720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Tool overview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3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5000">
        <p:fade/>
      </p:transition>
    </mc:Choice>
    <mc:Fallback xmlns="">
      <p:transition advClick="0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59" y="878015"/>
            <a:ext cx="8122237" cy="201992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1756"/>
              </p:ext>
            </p:extLst>
          </p:nvPr>
        </p:nvGraphicFramePr>
        <p:xfrm>
          <a:off x="917649" y="3179300"/>
          <a:ext cx="4438968" cy="870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68"/>
                <a:gridCol w="4064000"/>
              </a:tblGrid>
              <a:tr h="499664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Braintree Merchant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Non-Braintree</a:t>
                      </a:r>
                      <a:r>
                        <a:rPr lang="en-US" baseline="0" dirty="0" smtClean="0"/>
                        <a:t> Merchant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3" y="3066757"/>
            <a:ext cx="2985317" cy="36017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01962" y="5261317"/>
            <a:ext cx="25469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Most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107902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0">
        <p:fade/>
      </p:transition>
    </mc:Choice>
    <mc:Fallback xmlns="">
      <p:transition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4"/>
          <p:cNvSpPr txBox="1">
            <a:spLocks/>
          </p:cNvSpPr>
          <p:nvPr/>
        </p:nvSpPr>
        <p:spPr>
          <a:xfrm>
            <a:off x="238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90000"/>
                </a:schemeClr>
              </a:gs>
              <a:gs pos="88000">
                <a:schemeClr val="accent2">
                  <a:alpha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alpha val="60000"/>
                  </a:schemeClr>
                </a:solidFill>
              </a:rPr>
              <a:t>©2015 PayPal Inc. Confidential and proprietary.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6135" y="418670"/>
            <a:ext cx="11258801" cy="601608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Challenge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1682" y="0"/>
            <a:ext cx="12194380" cy="68579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1682" y="946580"/>
            <a:ext cx="794422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600" dirty="0" smtClean="0"/>
              <a:t>Presentation &amp;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49314" y="2520770"/>
            <a:ext cx="4360168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600" b="1" dirty="0" smtClean="0"/>
              <a:t>Explanation</a:t>
            </a: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1733078784"/>
              </p:ext>
            </p:extLst>
          </p:nvPr>
        </p:nvGraphicFramePr>
        <p:xfrm>
          <a:off x="5894363" y="2067951"/>
          <a:ext cx="6273385" cy="4692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6024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Graphic spid="21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90000"/>
                </a:schemeClr>
              </a:gs>
              <a:gs pos="88000">
                <a:schemeClr val="accent3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/>
          <a:p>
            <a:endParaRPr lang="en-US" sz="8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60000"/>
                  </a:schemeClr>
                </a:solidFill>
              </a:rPr>
              <a:t>©2015 PayPal Inc. Confidential and proprietary.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  <p:sp>
        <p:nvSpPr>
          <p:cNvPr id="10" name="Title 5"/>
          <p:cNvSpPr txBox="1">
            <a:spLocks/>
          </p:cNvSpPr>
          <p:nvPr/>
        </p:nvSpPr>
        <p:spPr>
          <a:xfrm>
            <a:off x="302035" y="178294"/>
            <a:ext cx="5395914" cy="14704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PayPal Sans Big Light" pitchFamily="34" charset="0"/>
              </a:rPr>
              <a:t>What Do I </a:t>
            </a:r>
            <a:r>
              <a:rPr lang="en-US" sz="7200" dirty="0" smtClean="0">
                <a:solidFill>
                  <a:schemeClr val="bg1"/>
                </a:solidFill>
                <a:latin typeface="PayPal Sans Big Light" pitchFamily="34" charset="0"/>
              </a:rPr>
              <a:t>want</a:t>
            </a:r>
            <a:r>
              <a:rPr lang="en-US" dirty="0" smtClean="0">
                <a:solidFill>
                  <a:schemeClr val="bg1"/>
                </a:solidFill>
                <a:latin typeface="PayPal Sans Big Light" pitchFamily="34" charset="0"/>
              </a:rPr>
              <a:t> to Do</a:t>
            </a:r>
            <a:endParaRPr lang="en-US" sz="40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788541" y="2193470"/>
            <a:ext cx="2997200" cy="299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4450" y="3384293"/>
            <a:ext cx="1687963" cy="615553"/>
          </a:xfrm>
          <a:prstGeom prst="rect">
            <a:avLst/>
          </a:prstGeom>
          <a:gradFill>
            <a:gsLst>
              <a:gs pos="0">
                <a:schemeClr val="accent2">
                  <a:satMod val="103000"/>
                  <a:tint val="94000"/>
                  <a:alpha val="0"/>
                  <a:lumMod val="67000"/>
                  <a:lumOff val="33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dirty="0" smtClean="0"/>
              <a:t>Explore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4125400" y="2262098"/>
            <a:ext cx="3813256" cy="28599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9587" y="2556130"/>
            <a:ext cx="12647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Learn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>
            <a:off x="8328529" y="2330727"/>
            <a:ext cx="3179299" cy="25421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93360" y="3384293"/>
            <a:ext cx="1553310" cy="615553"/>
          </a:xfrm>
          <a:prstGeom prst="rect">
            <a:avLst/>
          </a:prstGeom>
          <a:gradFill>
            <a:gsLst>
              <a:gs pos="0">
                <a:schemeClr val="accent1">
                  <a:satMod val="103000"/>
                  <a:tint val="94000"/>
                  <a:alpha val="0"/>
                  <a:lumMod val="0"/>
                  <a:lumOff val="10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dirty="0" smtClean="0"/>
              <a:t>Impact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3000">
        <p:fade/>
      </p:transition>
    </mc:Choice>
    <mc:Fallback xmlns="">
      <p:transition advClick="0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Elbow Connector 39"/>
          <p:cNvCxnSpPr>
            <a:stCxn id="29" idx="6"/>
            <a:endCxn id="37" idx="1"/>
          </p:cNvCxnSpPr>
          <p:nvPr/>
        </p:nvCxnSpPr>
        <p:spPr>
          <a:xfrm flipV="1">
            <a:off x="7551647" y="2764478"/>
            <a:ext cx="762359" cy="1047591"/>
          </a:xfrm>
          <a:prstGeom prst="bentConnector3">
            <a:avLst>
              <a:gd name="adj1" fmla="val 50000"/>
            </a:avLst>
          </a:prstGeom>
          <a:ln>
            <a:gradFill>
              <a:gsLst>
                <a:gs pos="90000">
                  <a:schemeClr val="accent6"/>
                </a:gs>
                <a:gs pos="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314006" y="1706999"/>
            <a:ext cx="3871644" cy="2114957"/>
          </a:xfrm>
          <a:prstGeom prst="rect">
            <a:avLst/>
          </a:prstGeom>
          <a:gradFill>
            <a:gsLst>
              <a:gs pos="0">
                <a:schemeClr val="accent6"/>
              </a:gs>
              <a:gs pos="9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"/>
          <p:cNvSpPr txBox="1">
            <a:spLocks/>
          </p:cNvSpPr>
          <p:nvPr/>
        </p:nvSpPr>
        <p:spPr bwMode="auto">
          <a:xfrm>
            <a:off x="8429380" y="1848465"/>
            <a:ext cx="3468557" cy="1369846"/>
          </a:xfrm>
          <a:prstGeom prst="rect">
            <a:avLst/>
          </a:prstGeom>
          <a:noFill/>
          <a:ln w="19050" cmpd="sng"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1pPr>
            <a:lvl2pPr marL="282575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2pPr>
            <a:lvl3pPr marL="566738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3pPr>
            <a:lvl4pPr marL="849313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4pPr>
            <a:lvl5pPr marL="1133475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WELLNESS</a:t>
            </a:r>
          </a:p>
          <a:p>
            <a:pPr algn="ctr"/>
            <a:endParaRPr lang="en-US" sz="1800" b="1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Regular visit to PayPal Recreation center  and Loved sometimes playing cricket on Fridays.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4" name="Text Placeholder 3"/>
          <p:cNvSpPr txBox="1">
            <a:spLocks/>
          </p:cNvSpPr>
          <p:nvPr/>
        </p:nvSpPr>
        <p:spPr bwMode="auto">
          <a:xfrm>
            <a:off x="9242198" y="3984511"/>
            <a:ext cx="2449740" cy="1047482"/>
          </a:xfrm>
          <a:prstGeom prst="rect">
            <a:avLst/>
          </a:prstGeom>
          <a:noFill/>
          <a:ln w="19050" cmpd="sng"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1pPr>
            <a:lvl2pPr marL="282575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2pPr>
            <a:lvl3pPr marL="566738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3pPr>
            <a:lvl4pPr marL="849313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4pPr>
            <a:lvl5pPr marL="1133475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>
              <a:lnSpc>
                <a:spcPct val="85000"/>
              </a:lnSpc>
              <a:spcAft>
                <a:spcPts val="1200"/>
              </a:spcAft>
              <a:buSzPct val="100000"/>
            </a:pP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advocate for </a:t>
            </a:r>
            <a:r>
              <a:rPr lang="en-US" sz="15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inclusion </a:t>
            </a: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 all its forms: </a:t>
            </a:r>
            <a:r>
              <a:rPr lang="en-US" sz="15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global</a:t>
            </a: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financial, </a:t>
            </a:r>
            <a:r>
              <a:rPr lang="en-US" sz="15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economic</a:t>
            </a:r>
            <a:r>
              <a:rPr lang="en-US" sz="15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technological, social and </a:t>
            </a:r>
            <a:r>
              <a:rPr lang="en-US" sz="15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individual</a:t>
            </a: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0800000">
            <a:off x="7414889" y="4417780"/>
            <a:ext cx="900908" cy="824093"/>
          </a:xfrm>
          <a:prstGeom prst="bentConnector3">
            <a:avLst/>
          </a:prstGeom>
          <a:ln>
            <a:gradFill>
              <a:gsLst>
                <a:gs pos="90000">
                  <a:schemeClr val="accent3"/>
                </a:gs>
                <a:gs pos="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4" idx="3"/>
            <a:endCxn id="29" idx="2"/>
          </p:cNvCxnSpPr>
          <p:nvPr/>
        </p:nvCxnSpPr>
        <p:spPr>
          <a:xfrm>
            <a:off x="3573194" y="2689240"/>
            <a:ext cx="943348" cy="1122829"/>
          </a:xfrm>
          <a:prstGeom prst="bentConnector3">
            <a:avLst>
              <a:gd name="adj1" fmla="val 50000"/>
            </a:avLst>
          </a:prstGeom>
          <a:ln>
            <a:gradFill>
              <a:gsLst>
                <a:gs pos="0">
                  <a:schemeClr val="accent5"/>
                </a:gs>
                <a:gs pos="9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7D87-AAFB-D44F-A447-70932BA5BCE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16542" y="2421273"/>
            <a:ext cx="3035105" cy="2781592"/>
            <a:chOff x="4033390" y="1793020"/>
            <a:chExt cx="4150778" cy="4150778"/>
          </a:xfrm>
        </p:grpSpPr>
        <p:sp>
          <p:nvSpPr>
            <p:cNvPr id="29" name="Oval 28"/>
            <p:cNvSpPr/>
            <p:nvPr/>
          </p:nvSpPr>
          <p:spPr>
            <a:xfrm flipV="1">
              <a:off x="4033390" y="1793020"/>
              <a:ext cx="4150778" cy="415077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9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15536" y="2845573"/>
              <a:ext cx="3586482" cy="1582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500"/>
                </a:spcBef>
                <a:buClr>
                  <a:schemeClr val="accent1"/>
                </a:buClr>
                <a:buSzPct val="100000"/>
              </a:pPr>
              <a:r>
                <a:rPr lang="en-US" sz="2400" dirty="0" smtClean="0">
                  <a:solidFill>
                    <a:schemeClr val="bg1"/>
                  </a:solidFill>
                </a:rPr>
                <a:t>The</a:t>
              </a:r>
            </a:p>
            <a:p>
              <a:pPr algn="ctr">
                <a:lnSpc>
                  <a:spcPct val="90000"/>
                </a:lnSpc>
                <a:spcBef>
                  <a:spcPts val="1500"/>
                </a:spcBef>
                <a:buClr>
                  <a:schemeClr val="accent1"/>
                </a:buClr>
                <a:buSzPct val="100000"/>
              </a:pPr>
              <a:r>
                <a:rPr lang="en-US" sz="3200" dirty="0" smtClean="0">
                  <a:solidFill>
                    <a:schemeClr val="bg1"/>
                  </a:solidFill>
                </a:rPr>
                <a:t>Culture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14150" y="4345129"/>
            <a:ext cx="3530972" cy="1755892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4150" y="1712942"/>
            <a:ext cx="3559044" cy="195259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9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Text Placeholder 3"/>
          <p:cNvSpPr txBox="1">
            <a:spLocks/>
          </p:cNvSpPr>
          <p:nvPr/>
        </p:nvSpPr>
        <p:spPr bwMode="auto">
          <a:xfrm>
            <a:off x="136382" y="4541257"/>
            <a:ext cx="2862834" cy="1246026"/>
          </a:xfrm>
          <a:prstGeom prst="rect">
            <a:avLst/>
          </a:prstGeom>
          <a:noFill/>
          <a:ln w="19050" cmpd="sng"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1pPr>
            <a:lvl2pPr marL="282575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2pPr>
            <a:lvl3pPr marL="566738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3pPr>
            <a:lvl4pPr marL="849313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4pPr>
            <a:lvl5pPr marL="1133475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t">
              <a:lnSpc>
                <a:spcPct val="100000"/>
              </a:lnSpc>
              <a:spcAft>
                <a:spcPts val="1200"/>
              </a:spcAft>
              <a:buSzPct val="100000"/>
            </a:pPr>
            <a:r>
              <a:rPr lang="en-US" sz="1400" b="1" kern="0" dirty="0" smtClean="0">
                <a:solidFill>
                  <a:schemeClr val="bg1"/>
                </a:solidFill>
              </a:rPr>
              <a:t>COLLABORATION</a:t>
            </a:r>
          </a:p>
          <a:p>
            <a:pPr fontAlgn="t">
              <a:lnSpc>
                <a:spcPct val="100000"/>
              </a:lnSpc>
              <a:spcAft>
                <a:spcPts val="1200"/>
              </a:spcAft>
              <a:buSzPct val="100000"/>
            </a:pPr>
            <a:r>
              <a:rPr lang="en-US" sz="1600" kern="0" dirty="0" smtClean="0">
                <a:solidFill>
                  <a:schemeClr val="bg1"/>
                </a:solidFill>
              </a:rPr>
              <a:t>Discussed obstacles in the project with the team and received guidance for better solutions.</a:t>
            </a:r>
          </a:p>
        </p:txBody>
      </p:sp>
      <p:sp>
        <p:nvSpPr>
          <p:cNvPr id="61" name="Text Placeholder 3"/>
          <p:cNvSpPr txBox="1">
            <a:spLocks/>
          </p:cNvSpPr>
          <p:nvPr/>
        </p:nvSpPr>
        <p:spPr bwMode="auto">
          <a:xfrm>
            <a:off x="14150" y="1850900"/>
            <a:ext cx="3415598" cy="1705840"/>
          </a:xfrm>
          <a:prstGeom prst="rect">
            <a:avLst/>
          </a:prstGeom>
          <a:noFill/>
          <a:ln w="19050" cmpd="sng"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1pPr>
            <a:lvl2pPr marL="282575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2pPr>
            <a:lvl3pPr marL="566738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3pPr>
            <a:lvl4pPr marL="849313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4pPr>
            <a:lvl5pPr marL="1133475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t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100000"/>
              <a:defRPr sz="1800"/>
            </a:pPr>
            <a:r>
              <a:rPr lang="en-US" sz="1600" b="1" dirty="0">
                <a:solidFill>
                  <a:schemeClr val="bg1"/>
                </a:solidFill>
              </a:rPr>
              <a:t>INNOVATION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defTabSz="914400" fontAlgn="t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100000"/>
              <a:defRPr sz="1800"/>
            </a:pPr>
            <a:r>
              <a:rPr lang="en-US" sz="1600" dirty="0" smtClean="0">
                <a:solidFill>
                  <a:schemeClr val="bg1"/>
                </a:solidFill>
              </a:rPr>
              <a:t> Visited Michael’s Lab of Innovation </a:t>
            </a:r>
            <a:r>
              <a:rPr lang="en-US" sz="1600" dirty="0" smtClean="0">
                <a:solidFill>
                  <a:schemeClr val="bg1"/>
                </a:solidFill>
              </a:rPr>
              <a:t>a </a:t>
            </a:r>
            <a:r>
              <a:rPr lang="en-US" sz="1600" dirty="0" err="1" smtClean="0">
                <a:solidFill>
                  <a:schemeClr val="bg1"/>
                </a:solidFill>
              </a:rPr>
              <a:t>tuesday</a:t>
            </a:r>
            <a:endParaRPr lang="en-US" sz="1600" dirty="0" smtClean="0">
              <a:solidFill>
                <a:schemeClr val="bg1"/>
              </a:solidFill>
            </a:endParaRPr>
          </a:p>
          <a:p>
            <a:pPr defTabSz="914400" fontAlgn="t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100000"/>
              <a:defRPr sz="1800"/>
            </a:pPr>
            <a:r>
              <a:rPr lang="en-US" sz="1600" dirty="0">
                <a:solidFill>
                  <a:schemeClr val="bg1"/>
                </a:solidFill>
              </a:rPr>
              <a:t>O</a:t>
            </a:r>
            <a:r>
              <a:rPr lang="en-US" sz="1600" dirty="0" smtClean="0">
                <a:solidFill>
                  <a:schemeClr val="bg1"/>
                </a:solidFill>
              </a:rPr>
              <a:t>pportunity to visit  presentations from Research club</a:t>
            </a:r>
          </a:p>
          <a:p>
            <a:pPr algn="r" defTabSz="914400" fontAlgn="t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100000"/>
              <a:defRPr sz="1800"/>
            </a:pPr>
            <a:endParaRPr lang="en-US" sz="16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3" name="Title 5"/>
          <p:cNvSpPr txBox="1">
            <a:spLocks/>
          </p:cNvSpPr>
          <p:nvPr/>
        </p:nvSpPr>
        <p:spPr>
          <a:xfrm>
            <a:off x="504825" y="454711"/>
            <a:ext cx="11187113" cy="6921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+mn-lt"/>
              </a:rPr>
              <a:t>More than </a:t>
            </a:r>
          </a:p>
          <a:p>
            <a:r>
              <a:rPr lang="en-US" sz="5400" dirty="0" smtClean="0">
                <a:latin typeface="+mn-lt"/>
              </a:rPr>
              <a:t>Work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43073" y="4142993"/>
            <a:ext cx="3842577" cy="2119744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9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Text Placeholder 3"/>
          <p:cNvSpPr txBox="1">
            <a:spLocks/>
          </p:cNvSpPr>
          <p:nvPr/>
        </p:nvSpPr>
        <p:spPr bwMode="auto">
          <a:xfrm>
            <a:off x="8429380" y="4331585"/>
            <a:ext cx="3568656" cy="1380467"/>
          </a:xfrm>
          <a:prstGeom prst="rect">
            <a:avLst/>
          </a:prstGeom>
          <a:noFill/>
          <a:ln w="19050" cmpd="sng"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1pPr>
            <a:lvl2pPr marL="282575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2pPr>
            <a:lvl3pPr marL="566738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3pPr>
            <a:lvl4pPr marL="849313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4pPr>
            <a:lvl5pPr marL="1133475" indent="-2825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5000"/>
              <a:buFont typeface="Arial" charset="0"/>
              <a:buChar char="•"/>
              <a:defRPr sz="1200" kern="1200">
                <a:solidFill>
                  <a:schemeClr val="tx1"/>
                </a:solidFill>
                <a:latin typeface="PayPal Forward" panose="020B0503020204020204" pitchFamily="34" charset="0"/>
                <a:ea typeface="ＭＳ Ｐゴシック" charset="0"/>
                <a:cs typeface="PayPal Forward" panose="020B05030202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INCLUSION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 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Always </a:t>
            </a:r>
            <a:r>
              <a:rPr lang="en-US" sz="1600" smtClean="0">
                <a:solidFill>
                  <a:schemeClr val="bg1"/>
                </a:solidFill>
              </a:rPr>
              <a:t>attended </a:t>
            </a:r>
            <a:r>
              <a:rPr lang="en-US" sz="1600" smtClean="0">
                <a:solidFill>
                  <a:schemeClr val="bg1"/>
                </a:solidFill>
              </a:rPr>
              <a:t>Global Team </a:t>
            </a:r>
            <a:r>
              <a:rPr lang="en-US" sz="1600" dirty="0" smtClean="0">
                <a:solidFill>
                  <a:schemeClr val="bg1"/>
                </a:solidFill>
              </a:rPr>
              <a:t>meetups whenever possible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3" idx="3"/>
          </p:cNvCxnSpPr>
          <p:nvPr/>
        </p:nvCxnSpPr>
        <p:spPr>
          <a:xfrm flipV="1">
            <a:off x="3545122" y="4417779"/>
            <a:ext cx="1108175" cy="805296"/>
          </a:xfrm>
          <a:prstGeom prst="bentConnector3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929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8000">
        <p:fade/>
      </p:transition>
    </mc:Choice>
    <mc:Fallback xmlns="">
      <p:transition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 animBg="1"/>
      <p:bldP spid="34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12192000" cy="6858000"/>
          </a:xfrm>
          <a:gradFill>
            <a:gsLst>
              <a:gs pos="0">
                <a:schemeClr val="accent5">
                  <a:alpha val="85000"/>
                </a:schemeClr>
              </a:gs>
              <a:gs pos="88000">
                <a:schemeClr val="accent4">
                  <a:alpha val="85000"/>
                </a:schemeClr>
              </a:gs>
            </a:gsLst>
          </a:gradFill>
        </p:spPr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2514918" y="2942809"/>
            <a:ext cx="10280876" cy="97238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4000" dirty="0" smtClean="0">
                <a:latin typeface="PayPal Sans Big Light" pitchFamily="34" charset="0"/>
                <a:ea typeface="ＭＳ Ｐゴシック" pitchFamily="34" charset="-128"/>
                <a:cs typeface="Arial" pitchFamily="34" charset="0"/>
              </a:rPr>
              <a:t>Work is not </a:t>
            </a:r>
            <a:br>
              <a:rPr lang="en-US" altLang="en-US" sz="4000" dirty="0" smtClean="0">
                <a:latin typeface="PayPal Sans Big Light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n-US" altLang="en-US" sz="7300" dirty="0" smtClean="0">
                <a:latin typeface="PayPal Sans Big Light" pitchFamily="34" charset="0"/>
                <a:ea typeface="ＭＳ Ｐゴシック" pitchFamily="34" charset="-128"/>
                <a:cs typeface="Arial" pitchFamily="34" charset="0"/>
              </a:rPr>
              <a:t>Always Work !</a:t>
            </a:r>
            <a:endParaRPr lang="en-US" altLang="en-US" sz="7300" dirty="0">
              <a:latin typeface="PayPal Sans Big Light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9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0">
        <p:fad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5" y="618978"/>
            <a:ext cx="8166947" cy="5486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83020" y="928468"/>
            <a:ext cx="43082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CRM - GRDS Joint Event</a:t>
            </a:r>
          </a:p>
        </p:txBody>
      </p:sp>
    </p:spTree>
    <p:extLst>
      <p:ext uri="{BB962C8B-B14F-4D97-AF65-F5344CB8AC3E}">
        <p14:creationId xmlns:p14="http://schemas.microsoft.com/office/powerpoint/2010/main" val="114211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66347" y="192815"/>
            <a:ext cx="22890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Intern Summit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22" y="985697"/>
            <a:ext cx="4069023" cy="1874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28" y="1396128"/>
            <a:ext cx="4189974" cy="3433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618">
            <a:off x="1222819" y="2864498"/>
            <a:ext cx="4303711" cy="3457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4375">
            <a:off x="8034450" y="4430086"/>
            <a:ext cx="3705711" cy="1895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3983">
            <a:off x="-5927" y="1641601"/>
            <a:ext cx="4159826" cy="119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92" y="2860568"/>
            <a:ext cx="2307502" cy="35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0795" y="667642"/>
            <a:ext cx="444833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Lot More Things !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8243" y="1924929"/>
            <a:ext cx="371383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Intern Speed Mentoring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8822" y="4800202"/>
            <a:ext cx="104322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ACM event – Convolution Neural Network for Scoring and Fraud Detection, SF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6425" y="2839067"/>
            <a:ext cx="24974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Intern Meetups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9162" y="3436758"/>
            <a:ext cx="33650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Intern Ignite Training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9214" y="4034449"/>
            <a:ext cx="34849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Wine Blending Session</a:t>
            </a:r>
          </a:p>
        </p:txBody>
      </p:sp>
    </p:spTree>
    <p:extLst>
      <p:ext uri="{BB962C8B-B14F-4D97-AF65-F5344CB8AC3E}">
        <p14:creationId xmlns:p14="http://schemas.microsoft.com/office/powerpoint/2010/main" val="13773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0">
        <p:fade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75" y="4397046"/>
            <a:ext cx="7343821" cy="2283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3748" y="1041008"/>
            <a:ext cx="22428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If its Hillary,  Yes or 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6744" y="1688123"/>
            <a:ext cx="36618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Public Data From Facebook, </a:t>
            </a:r>
            <a:r>
              <a:rPr lang="en-US" smtClean="0">
                <a:solidFill>
                  <a:schemeClr val="bg1"/>
                </a:solidFill>
              </a:rPr>
              <a:t>Twitter,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8421" y="2152356"/>
            <a:ext cx="24232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~52% people Like Hillary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175" y="225083"/>
            <a:ext cx="18864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After Work Hours 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76752" y="2616589"/>
            <a:ext cx="1606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Yet to do More 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007"/>
            <a:ext cx="5869281" cy="30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0">
        <p:fade/>
      </p:transition>
    </mc:Choice>
    <mc:Fallback xmlns="">
      <p:transition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364" y="2336435"/>
            <a:ext cx="4744011" cy="1674811"/>
          </a:xfrm>
        </p:spPr>
        <p:txBody>
          <a:bodyPr/>
          <a:lstStyle/>
          <a:p>
            <a:r>
              <a:rPr lang="en-US" dirty="0" smtClean="0"/>
              <a:t>Loved being at </a:t>
            </a:r>
            <a:br>
              <a:rPr lang="en-US" dirty="0" smtClean="0"/>
            </a:br>
            <a:r>
              <a:rPr lang="en-US" sz="8000" dirty="0" smtClean="0"/>
              <a:t>PayPal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1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7000">
        <p:fade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5761" y="4334048"/>
            <a:ext cx="6840098" cy="1674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Thankyou,</a:t>
            </a:r>
            <a:br>
              <a:rPr lang="en-US" dirty="0" smtClean="0"/>
            </a:br>
            <a:r>
              <a:rPr lang="en-US" sz="8900" dirty="0" smtClean="0"/>
              <a:t>Nachum, Jiri,  </a:t>
            </a:r>
            <a:br>
              <a:rPr lang="en-US" sz="8900" dirty="0" smtClean="0"/>
            </a:br>
            <a:r>
              <a:rPr lang="en-US" sz="8900" dirty="0" smtClean="0"/>
              <a:t>Xin and</a:t>
            </a:r>
            <a:br>
              <a:rPr lang="en-US" sz="8900" dirty="0" smtClean="0"/>
            </a:br>
            <a:r>
              <a:rPr lang="en-US" sz="6700" dirty="0" smtClean="0"/>
              <a:t>University recruitment Team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8000">
        <p:fade/>
      </p:transition>
    </mc:Choice>
    <mc:Fallback xmlns="">
      <p:transition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1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" y="123190"/>
            <a:ext cx="11158537" cy="1629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en-US" sz="4000" dirty="0" smtClean="0">
                <a:latin typeface="+mn-lt"/>
              </a:rPr>
              <a:t>Objective 1</a:t>
            </a:r>
            <a:endParaRPr lang="en-US" sz="18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53848" y="3408144"/>
            <a:ext cx="8872621" cy="12926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Scoring NON-Braintree Merchant for Braintree activation</a:t>
            </a:r>
          </a:p>
          <a:p>
            <a:pPr algn="ctr"/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0">
        <p:fade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8163" y="2683510"/>
            <a:ext cx="11158537" cy="1629410"/>
          </a:xfrm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r>
              <a:rPr lang="en-US" sz="4000" dirty="0" smtClean="0">
                <a:latin typeface="+mn-lt"/>
              </a:rPr>
              <a:t>Why ?</a:t>
            </a:r>
            <a:endParaRPr lang="en-US" sz="18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2000">
        <p:fade/>
      </p:transition>
    </mc:Choice>
    <mc:Fallback xmlns="">
      <p:transition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61354" y="6356350"/>
            <a:ext cx="4114800" cy="311150"/>
          </a:xfrm>
        </p:spPr>
        <p:txBody>
          <a:bodyPr/>
          <a:lstStyle/>
          <a:p>
            <a:r>
              <a:rPr lang="en-US" sz="1000" b="1" dirty="0" smtClean="0"/>
              <a:t>©2015 PayPal Inc. Confidential and proprietary.</a:t>
            </a:r>
            <a:endParaRPr lang="en-US" sz="1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65072" y="6356350"/>
            <a:ext cx="527050" cy="292099"/>
          </a:xfrm>
        </p:spPr>
        <p:txBody>
          <a:bodyPr/>
          <a:lstStyle/>
          <a:p>
            <a:fld id="{07CF5707-6B01-4E28-B52C-5F626EA6C564}" type="slidenum">
              <a:rPr lang="en-US" sz="1600" smtClean="0"/>
              <a:pPr/>
              <a:t>5</a:t>
            </a:fld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00" y="1275138"/>
            <a:ext cx="3812321" cy="3080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73" y="4427963"/>
            <a:ext cx="2313855" cy="1869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56" y="4427963"/>
            <a:ext cx="2313855" cy="18698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51900" y="2538035"/>
            <a:ext cx="27395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smtClean="0"/>
              <a:t>Braintree Merchants</a:t>
            </a:r>
            <a:endParaRPr lang="en-US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233145" y="4835917"/>
            <a:ext cx="10195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2354" y="4835917"/>
            <a:ext cx="10563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2</a:t>
            </a:r>
          </a:p>
        </p:txBody>
      </p:sp>
      <p:sp>
        <p:nvSpPr>
          <p:cNvPr id="22" name="Oval 21"/>
          <p:cNvSpPr/>
          <p:nvPr/>
        </p:nvSpPr>
        <p:spPr>
          <a:xfrm flipH="1">
            <a:off x="3620339" y="5353852"/>
            <a:ext cx="245123" cy="1154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 flipH="1">
            <a:off x="7655421" y="5353851"/>
            <a:ext cx="245123" cy="1154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407158" y="6182892"/>
            <a:ext cx="11566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Centers</a:t>
            </a:r>
          </a:p>
        </p:txBody>
      </p:sp>
      <p:cxnSp>
        <p:nvCxnSpPr>
          <p:cNvPr id="25" name="Straight Arrow Connector 24"/>
          <p:cNvCxnSpPr>
            <a:stCxn id="22" idx="4"/>
            <a:endCxn id="24" idx="1"/>
          </p:cNvCxnSpPr>
          <p:nvPr/>
        </p:nvCxnSpPr>
        <p:spPr>
          <a:xfrm>
            <a:off x="3742900" y="5469303"/>
            <a:ext cx="1664258" cy="852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603108" y="5469302"/>
            <a:ext cx="1052313" cy="852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2743200" y="1684106"/>
            <a:ext cx="45719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61" name="Rounded Rectangle 60"/>
          <p:cNvSpPr/>
          <p:nvPr/>
        </p:nvSpPr>
        <p:spPr>
          <a:xfrm>
            <a:off x="844758" y="43209"/>
            <a:ext cx="1294227" cy="5767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Braintree Merchants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516331" y="43209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K-means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138985" y="331597"/>
            <a:ext cx="377346" cy="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ircle/>
      </p:transition>
    </mc:Choice>
    <mc:Fallback xmlns="">
      <p:transition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661354" y="6356350"/>
            <a:ext cx="4114800" cy="311150"/>
          </a:xfrm>
        </p:spPr>
        <p:txBody>
          <a:bodyPr/>
          <a:lstStyle/>
          <a:p>
            <a:r>
              <a:rPr lang="en-US" sz="1000" b="1" dirty="0" smtClean="0"/>
              <a:t>©2015 PayPal Inc. Confidential and proprietary.</a:t>
            </a:r>
            <a:endParaRPr lang="en-US" sz="1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88" y="3291840"/>
            <a:ext cx="2313855" cy="1869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71" y="3291840"/>
            <a:ext cx="2313855" cy="1869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31560" y="3699794"/>
            <a:ext cx="10195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70769" y="3699794"/>
            <a:ext cx="10563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2</a:t>
            </a:r>
          </a:p>
        </p:txBody>
      </p:sp>
      <p:sp>
        <p:nvSpPr>
          <p:cNvPr id="22" name="Oval 21"/>
          <p:cNvSpPr/>
          <p:nvPr/>
        </p:nvSpPr>
        <p:spPr>
          <a:xfrm flipH="1">
            <a:off x="3718754" y="4217729"/>
            <a:ext cx="245123" cy="1154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 flipH="1">
            <a:off x="7753836" y="4217728"/>
            <a:ext cx="245123" cy="11545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5505573" y="5074904"/>
            <a:ext cx="11566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Centers</a:t>
            </a:r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3841315" y="4361315"/>
            <a:ext cx="1664258" cy="852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01523" y="4333179"/>
            <a:ext cx="1052313" cy="852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44758" y="43209"/>
            <a:ext cx="1294227" cy="5767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Braintree Merchants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16331" y="43209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K-means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38985" y="331597"/>
            <a:ext cx="377346" cy="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4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fade/>
      </p:transition>
    </mc:Choice>
    <mc:Fallback xmlns="">
      <p:transition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9766" y="6375401"/>
            <a:ext cx="527050" cy="292099"/>
          </a:xfrm>
        </p:spPr>
        <p:txBody>
          <a:bodyPr/>
          <a:lstStyle/>
          <a:p>
            <a:fld id="{07CF5707-6B01-4E28-B52C-5F626EA6C56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21" y="3005013"/>
            <a:ext cx="4139090" cy="377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1830" y="4570435"/>
            <a:ext cx="39385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 smtClean="0"/>
              <a:t>Non Braintree Merchants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44758" y="43209"/>
            <a:ext cx="1294227" cy="5767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Braintree Merchants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16331" y="43209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K-means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38985" y="331597"/>
            <a:ext cx="377346" cy="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923842" y="918544"/>
            <a:ext cx="1822349" cy="6260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Non-Braintree Merchants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187904" y="57156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Group Allocation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10558" y="329084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835017" y="649685"/>
            <a:ext cx="1" cy="26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02" y="1458719"/>
            <a:ext cx="2313855" cy="18698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10784" y="2114422"/>
            <a:ext cx="10195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77" y="1462163"/>
            <a:ext cx="2313855" cy="18698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28750" y="2157113"/>
            <a:ext cx="10563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119910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fade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72" y="1590772"/>
            <a:ext cx="2313855" cy="1869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25" y="1590772"/>
            <a:ext cx="2313855" cy="1869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3142379" y="1153552"/>
            <a:ext cx="3325649" cy="3034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7305127" y="1153552"/>
            <a:ext cx="3325649" cy="30348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68028" y="4286886"/>
            <a:ext cx="1074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Less Likely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42671" y="3460652"/>
            <a:ext cx="1139483" cy="886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" idx="0"/>
          </p:cNvCxnSpPr>
          <p:nvPr/>
        </p:nvCxnSpPr>
        <p:spPr>
          <a:xfrm flipH="1">
            <a:off x="7005483" y="3559126"/>
            <a:ext cx="2076963" cy="727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46899" y="1153552"/>
            <a:ext cx="11566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More Likely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05203" y="1406769"/>
            <a:ext cx="1610106" cy="98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7" idx="2"/>
          </p:cNvCxnSpPr>
          <p:nvPr/>
        </p:nvCxnSpPr>
        <p:spPr>
          <a:xfrm flipH="1" flipV="1">
            <a:off x="6925231" y="1430551"/>
            <a:ext cx="2042720" cy="956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3036" y="5319780"/>
            <a:ext cx="10969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More Likely for Braintree activation are having distance less than the average distance for the respective group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8065" y="5872733"/>
            <a:ext cx="112344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Less Likely for Braintree activation are having distance greater than the average distance for the respective group</a:t>
            </a:r>
          </a:p>
        </p:txBody>
      </p:sp>
      <p:sp>
        <p:nvSpPr>
          <p:cNvPr id="25" name="Oval 24"/>
          <p:cNvSpPr/>
          <p:nvPr/>
        </p:nvSpPr>
        <p:spPr>
          <a:xfrm>
            <a:off x="3805197" y="1741716"/>
            <a:ext cx="2025748" cy="1744393"/>
          </a:xfrm>
          <a:prstGeom prst="ellipse">
            <a:avLst/>
          </a:prstGeom>
          <a:solidFill>
            <a:schemeClr val="accent6">
              <a:lumMod val="5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26" name="Oval 25"/>
          <p:cNvSpPr/>
          <p:nvPr/>
        </p:nvSpPr>
        <p:spPr>
          <a:xfrm>
            <a:off x="7955077" y="1715115"/>
            <a:ext cx="2025748" cy="1744393"/>
          </a:xfrm>
          <a:prstGeom prst="ellipse">
            <a:avLst/>
          </a:prstGeom>
          <a:solidFill>
            <a:schemeClr val="accent6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377045" y="3285846"/>
          <a:ext cx="2995698" cy="1732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795"/>
                <a:gridCol w="665903"/>
              </a:tblGrid>
              <a:tr h="84526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Total NON</a:t>
                      </a:r>
                      <a:r>
                        <a:rPr lang="en-US" sz="1400" b="1" baseline="0" dirty="0" smtClean="0"/>
                        <a:t> BT merchants more likely to be BT merchant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37712</a:t>
                      </a:r>
                      <a:endParaRPr lang="en-US" sz="1400" b="1" dirty="0"/>
                    </a:p>
                  </a:txBody>
                  <a:tcPr/>
                </a:tc>
              </a:tr>
              <a:tr h="88725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Total NON</a:t>
                      </a:r>
                      <a:r>
                        <a:rPr lang="en-US" sz="1400" b="1" baseline="0" dirty="0" smtClean="0"/>
                        <a:t> BT merchants Less likely to be BT merchant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33954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844758" y="43209"/>
            <a:ext cx="1294227" cy="57677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Braintree Merchants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516331" y="43209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K-means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138985" y="331597"/>
            <a:ext cx="377346" cy="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3923284" y="833689"/>
            <a:ext cx="1822349" cy="6694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Non-Braintree Merchants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187904" y="57156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Group Allocation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835037" y="43208"/>
            <a:ext cx="1294227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Likelihood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41787" y="43207"/>
            <a:ext cx="2135622" cy="5925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Label NON-Braintree Merchants</a:t>
            </a:r>
            <a:endParaRPr lang="en-US" dirty="0" smtClean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810558" y="329084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441741" y="326099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072924" y="315709"/>
            <a:ext cx="393296" cy="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</p:cNvCxnSpPr>
          <p:nvPr/>
        </p:nvCxnSpPr>
        <p:spPr>
          <a:xfrm flipV="1">
            <a:off x="4834459" y="649686"/>
            <a:ext cx="559" cy="18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4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2000">
        <p:fade/>
      </p:transition>
    </mc:Choice>
    <mc:Fallback xmlns="">
      <p:transition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8163" y="1318943"/>
            <a:ext cx="11158537" cy="2015099"/>
          </a:xfrm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r>
              <a:rPr lang="en-US" sz="4000" dirty="0" smtClean="0">
                <a:latin typeface="+mn-lt"/>
              </a:rPr>
              <a:t>What separates Most likely </a:t>
            </a:r>
            <a:br>
              <a:rPr lang="en-US" sz="4000" dirty="0" smtClean="0">
                <a:latin typeface="+mn-lt"/>
              </a:rPr>
            </a:br>
            <a:r>
              <a:rPr lang="en-US" sz="4000" dirty="0" smtClean="0">
                <a:latin typeface="+mn-lt"/>
              </a:rPr>
              <a:t>and Less Likely</a:t>
            </a:r>
            <a:endParaRPr lang="en-US" sz="18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0">
        <p:fade/>
      </p:transition>
    </mc:Choice>
    <mc:Fallback xmlns="">
      <p:transition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lue Gradient Section">
  <a:themeElements>
    <a:clrScheme name="PYL">
      <a:dk1>
        <a:sysClr val="windowText" lastClr="000000"/>
      </a:dk1>
      <a:lt1>
        <a:sysClr val="window" lastClr="FFFFFF"/>
      </a:lt1>
      <a:dk2>
        <a:srgbClr val="333333"/>
      </a:dk2>
      <a:lt2>
        <a:srgbClr val="808080"/>
      </a:lt2>
      <a:accent1>
        <a:srgbClr val="009CDE"/>
      </a:accent1>
      <a:accent2>
        <a:srgbClr val="003087"/>
      </a:accent2>
      <a:accent3>
        <a:srgbClr val="640487"/>
      </a:accent3>
      <a:accent4>
        <a:srgbClr val="DE0063"/>
      </a:accent4>
      <a:accent5>
        <a:srgbClr val="FF9600"/>
      </a:accent5>
      <a:accent6>
        <a:srgbClr val="00CF92"/>
      </a:accent6>
      <a:hlink>
        <a:srgbClr val="003087"/>
      </a:hlink>
      <a:folHlink>
        <a:srgbClr val="640487"/>
      </a:folHlink>
    </a:clrScheme>
    <a:fontScheme name="PYL">
      <a:majorFont>
        <a:latin typeface="PayPal Sans Big"/>
        <a:ea typeface=""/>
        <a:cs typeface=""/>
      </a:majorFont>
      <a:minorFont>
        <a:latin typeface="PayPal Sans Big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c80887d03ad49c59b05ed093138c1c6 xmlns="1e5b75ba-f1a0-4eb3-b156-e346686222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NA - U.S.</TermName>
          <TermId xmlns="http://schemas.microsoft.com/office/infopath/2007/PartnerControls">6f96ac44-1012-46af-8d73-29108e1e83c8</TermId>
        </TermInfo>
      </Terms>
    </fc80887d03ad49c59b05ed093138c1c6>
    <h29f327eab5945f48d2624e297680a13 xmlns="1e5b75ba-f1a0-4eb3-b156-e346686222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PayPal</TermName>
          <TermId xmlns="http://schemas.microsoft.com/office/infopath/2007/PartnerControls">ccb3b4b4-ee0f-4fae-8386-1a6f44adee81</TermId>
        </TermInfo>
      </Terms>
    </h29f327eab5945f48d2624e297680a13>
    <mda682228a594f5fa55568dfe7a8fed1 xmlns="1e5b75ba-f1a0-4eb3-b156-e346686222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Human Resources</TermName>
          <TermId xmlns="http://schemas.microsoft.com/office/infopath/2007/PartnerControls">968e8a7a-6e39-4391-ab26-339f6fdaaa1f</TermId>
        </TermInfo>
      </Terms>
    </mda682228a594f5fa55568dfe7a8fed1>
    <TaxCatchAll xmlns="0d206da6-7e2e-4eaf-bc96-e57c4ecd74ba">
      <Value>8</Value>
      <Value>62</Value>
      <Value>23</Value>
    </TaxCatchAll>
    <_dlc_DocId xmlns="0d206da6-7e2e-4eaf-bc96-e57c4ecd74ba">SKS3FWHK264K-13235-13</_dlc_DocId>
    <_dlc_DocIdUrl xmlns="0d206da6-7e2e-4eaf-bc96-e57c4ecd74ba">
      <Url>http://bridgeteamsite.paypalcorp.com/Teamworks/Sites5/58918/_layouts/DocIdRedir.aspx?ID=SKS3FWHK264K-13235-13</Url>
      <Description>SKS3FWHK264K-13235-13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4D4A3FAFCCC43B6DDFE49A4BF1CDD" ma:contentTypeVersion="7" ma:contentTypeDescription="Create a new document." ma:contentTypeScope="" ma:versionID="a1fd3789241a5fa2c1c364aac461f0d8">
  <xsd:schema xmlns:xsd="http://www.w3.org/2001/XMLSchema" xmlns:xs="http://www.w3.org/2001/XMLSchema" xmlns:p="http://schemas.microsoft.com/office/2006/metadata/properties" xmlns:ns2="0d206da6-7e2e-4eaf-bc96-e57c4ecd74ba" xmlns:ns3="1e5b75ba-f1a0-4eb3-b156-e346686222bf" targetNamespace="http://schemas.microsoft.com/office/2006/metadata/properties" ma:root="true" ma:fieldsID="505607b683071da2c68ed5ab3d25146d" ns2:_="" ns3:_="">
    <xsd:import namespace="0d206da6-7e2e-4eaf-bc96-e57c4ecd74ba"/>
    <xsd:import namespace="1e5b75ba-f1a0-4eb3-b156-e346686222b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da682228a594f5fa55568dfe7a8fed1" minOccurs="0"/>
                <xsd:element ref="ns2:TaxCatchAll" minOccurs="0"/>
                <xsd:element ref="ns3:h29f327eab5945f48d2624e297680a13" minOccurs="0"/>
                <xsd:element ref="ns3:fc80887d03ad49c59b05ed093138c1c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06da6-7e2e-4eaf-bc96-e57c4ecd74b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11331063-88b5-45ee-907d-4a42a9c80104}" ma:internalName="TaxCatchAll" ma:showField="CatchAllData" ma:web="0d206da6-7e2e-4eaf-bc96-e57c4ecd74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5b75ba-f1a0-4eb3-b156-e346686222bf" elementFormDefault="qualified">
    <xsd:import namespace="http://schemas.microsoft.com/office/2006/documentManagement/types"/>
    <xsd:import namespace="http://schemas.microsoft.com/office/infopath/2007/PartnerControls"/>
    <xsd:element name="mda682228a594f5fa55568dfe7a8fed1" ma:index="12" nillable="true" ma:taxonomy="true" ma:internalName="mda682228a594f5fa55568dfe7a8fed1" ma:taxonomyFieldName="eBay_x0020_Organization" ma:displayName="eBay Organization" ma:default="8;#Human Resources|968e8a7a-6e39-4391-ab26-339f6fdaaa1f" ma:fieldId="{6da68222-8a59-4f5f-a555-68dfe7a8fed1}" ma:sspId="b36964d2-35f4-4bf5-bd25-52b49d861695" ma:termSetId="e2a25916-a92d-4728-88a2-cdd6fb0489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9f327eab5945f48d2624e297680a13" ma:index="15" nillable="true" ma:taxonomy="true" ma:internalName="h29f327eab5945f48d2624e297680a13" ma:taxonomyFieldName="eBay_x0020_BusinessUnit" ma:displayName="eBay BusinessUnit" ma:default="23;#PayPal|ccb3b4b4-ee0f-4fae-8386-1a6f44adee81" ma:fieldId="{129f327e-ab59-45f4-8d26-24e297680a13}" ma:sspId="b36964d2-35f4-4bf5-bd25-52b49d861695" ma:termSetId="f9ff4575-4df5-4b05-8a68-710fd85950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c80887d03ad49c59b05ed093138c1c6" ma:index="17" nillable="true" ma:taxonomy="true" ma:internalName="fc80887d03ad49c59b05ed093138c1c6" ma:taxonomyFieldName="eBay_x0020_GeoLocation" ma:displayName="eBay GeoLocation" ma:default="62;#NA - U.S.|6f96ac44-1012-46af-8d73-29108e1e83c8" ma:fieldId="{fc80887d-03ad-49c5-9b05-ed093138c1c6}" ma:sspId="b36964d2-35f4-4bf5-bd25-52b49d861695" ma:termSetId="e13d4ee2-fbf7-4786-bbf4-e8f8b82761e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NOT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B10764-E57A-43A8-B785-1DC905EF99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DDDC73-D96C-4843-A6F4-1B1D7D1607D6}">
  <ds:schemaRefs>
    <ds:schemaRef ds:uri="http://schemas.microsoft.com/office/2006/metadata/properties"/>
    <ds:schemaRef ds:uri="http://schemas.microsoft.com/office/infopath/2007/PartnerControls"/>
    <ds:schemaRef ds:uri="1e5b75ba-f1a0-4eb3-b156-e346686222bf"/>
    <ds:schemaRef ds:uri="0d206da6-7e2e-4eaf-bc96-e57c4ecd74ba"/>
  </ds:schemaRefs>
</ds:datastoreItem>
</file>

<file path=customXml/itemProps3.xml><?xml version="1.0" encoding="utf-8"?>
<ds:datastoreItem xmlns:ds="http://schemas.openxmlformats.org/officeDocument/2006/customXml" ds:itemID="{5FA987D9-3953-4D73-8A5D-30BE4C7CA3B4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5DF85DB-2351-498A-A906-EEB06F99B9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206da6-7e2e-4eaf-bc96-e57c4ecd74ba"/>
    <ds:schemaRef ds:uri="1e5b75ba-f1a0-4eb3-b156-e346686222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21948</TotalTime>
  <Words>1130</Words>
  <Application>Microsoft Macintosh PowerPoint</Application>
  <PresentationFormat>Widescreen</PresentationFormat>
  <Paragraphs>322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Cambria Math</vt:lpstr>
      <vt:lpstr>Century Gothic</vt:lpstr>
      <vt:lpstr>Helvetica Light</vt:lpstr>
      <vt:lpstr>ＭＳ Ｐゴシック</vt:lpstr>
      <vt:lpstr>PayPal Forward</vt:lpstr>
      <vt:lpstr>PayPal Sans Big</vt:lpstr>
      <vt:lpstr>PayPal Sans Big Light</vt:lpstr>
      <vt:lpstr>PayPal Sans Big Thin</vt:lpstr>
      <vt:lpstr>PayPal Sans Small Medium</vt:lpstr>
      <vt:lpstr>Arial</vt:lpstr>
      <vt:lpstr>Blue Gradient Section</vt:lpstr>
      <vt:lpstr>PayPal Merchants and Braintree Merchants – A Tool, Scores and Rules</vt:lpstr>
      <vt:lpstr>PowerPoint Presentation</vt:lpstr>
      <vt:lpstr>Objective 1</vt:lpstr>
      <vt:lpstr>Why ?</vt:lpstr>
      <vt:lpstr>PowerPoint Presentation</vt:lpstr>
      <vt:lpstr>PowerPoint Presentation</vt:lpstr>
      <vt:lpstr>PowerPoint Presentation</vt:lpstr>
      <vt:lpstr>PowerPoint Presentation</vt:lpstr>
      <vt:lpstr>What separates Most likely  and Less Likely</vt:lpstr>
      <vt:lpstr>PowerPoint Presentation</vt:lpstr>
      <vt:lpstr>Scoring and grouping</vt:lpstr>
      <vt:lpstr>PowerPoint Presentation</vt:lpstr>
      <vt:lpstr>PowerPoint Presentation</vt:lpstr>
      <vt:lpstr>PowerPoint Presentation</vt:lpstr>
      <vt:lpstr>PowerPoint Presentation</vt:lpstr>
      <vt:lpstr>Objective 2</vt:lpstr>
      <vt:lpstr>PowerPoint Presentation</vt:lpstr>
      <vt:lpstr>PowerPoint Presentation</vt:lpstr>
      <vt:lpstr> </vt:lpstr>
      <vt:lpstr>PowerPoint Presentation</vt:lpstr>
      <vt:lpstr>Work is not  Always Work !</vt:lpstr>
      <vt:lpstr>PowerPoint Presentation</vt:lpstr>
      <vt:lpstr>PowerPoint Presentation</vt:lpstr>
      <vt:lpstr>PowerPoint Presentation</vt:lpstr>
      <vt:lpstr>PowerPoint Presentation</vt:lpstr>
      <vt:lpstr>Loved being at  PayPal</vt:lpstr>
      <vt:lpstr>Thankyou, Nachum, Jiri,   Xin and University recruitment Team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AriesW</dc:creator>
  <cp:lastModifiedBy>Microsoft Office User</cp:lastModifiedBy>
  <cp:revision>893</cp:revision>
  <cp:lastPrinted>2015-09-09T20:41:26Z</cp:lastPrinted>
  <dcterms:created xsi:type="dcterms:W3CDTF">2015-08-14T15:23:08Z</dcterms:created>
  <dcterms:modified xsi:type="dcterms:W3CDTF">2016-08-02T17:12:10Z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19503E7C-7C59-4DAA-B483-501C72DF7694</vt:lpwstr>
  </property>
  <property fmtid="{D5CDD505-2E9C-101B-9397-08002B2CF9AE}" pid="3" name="ArticulatePath">
    <vt:lpwstr>PYL29117_draft_slides_A</vt:lpwstr>
  </property>
  <property fmtid="{D5CDD505-2E9C-101B-9397-08002B2CF9AE}" pid="4" name="ContentTypeId">
    <vt:lpwstr>0x0101000C64D4A3FAFCCC43B6DDFE49A4BF1CDD</vt:lpwstr>
  </property>
  <property fmtid="{D5CDD505-2E9C-101B-9397-08002B2CF9AE}" pid="5" name="_dlc_DocIdItemGuid">
    <vt:lpwstr>69fb91ac-094f-4cc6-82ec-9e3ebcf1d720</vt:lpwstr>
  </property>
  <property fmtid="{D5CDD505-2E9C-101B-9397-08002B2CF9AE}" pid="6" name="eBay BusinessUnit">
    <vt:lpwstr>23;#PayPal|ccb3b4b4-ee0f-4fae-8386-1a6f44adee81</vt:lpwstr>
  </property>
  <property fmtid="{D5CDD505-2E9C-101B-9397-08002B2CF9AE}" pid="7" name="eBay Organization">
    <vt:lpwstr>8;#Human Resources|968e8a7a-6e39-4391-ab26-339f6fdaaa1f</vt:lpwstr>
  </property>
  <property fmtid="{D5CDD505-2E9C-101B-9397-08002B2CF9AE}" pid="8" name="eBay GeoLocation">
    <vt:lpwstr>62;#NA - U.S.|6f96ac44-1012-46af-8d73-29108e1e83c8</vt:lpwstr>
  </property>
</Properties>
</file>